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4"/>
  </p:notesMasterIdLst>
  <p:sldIdLst>
    <p:sldId id="424" r:id="rId2"/>
    <p:sldId id="327" r:id="rId3"/>
    <p:sldId id="260" r:id="rId4"/>
    <p:sldId id="259" r:id="rId5"/>
    <p:sldId id="374" r:id="rId6"/>
    <p:sldId id="376" r:id="rId7"/>
    <p:sldId id="377" r:id="rId8"/>
    <p:sldId id="378" r:id="rId9"/>
    <p:sldId id="379" r:id="rId10"/>
    <p:sldId id="380" r:id="rId11"/>
    <p:sldId id="375" r:id="rId12"/>
    <p:sldId id="370" r:id="rId13"/>
    <p:sldId id="381" r:id="rId14"/>
    <p:sldId id="382" r:id="rId15"/>
    <p:sldId id="384" r:id="rId16"/>
    <p:sldId id="323" r:id="rId17"/>
    <p:sldId id="399" r:id="rId18"/>
    <p:sldId id="385" r:id="rId19"/>
    <p:sldId id="389" r:id="rId20"/>
    <p:sldId id="388" r:id="rId21"/>
    <p:sldId id="391" r:id="rId22"/>
    <p:sldId id="406" r:id="rId23"/>
    <p:sldId id="411" r:id="rId24"/>
    <p:sldId id="409" r:id="rId25"/>
    <p:sldId id="410" r:id="rId26"/>
    <p:sldId id="407" r:id="rId27"/>
    <p:sldId id="398" r:id="rId28"/>
    <p:sldId id="367" r:id="rId29"/>
    <p:sldId id="368" r:id="rId30"/>
    <p:sldId id="394" r:id="rId31"/>
    <p:sldId id="392" r:id="rId32"/>
    <p:sldId id="395" r:id="rId33"/>
    <p:sldId id="397" r:id="rId34"/>
    <p:sldId id="412" r:id="rId35"/>
    <p:sldId id="396" r:id="rId36"/>
    <p:sldId id="393" r:id="rId37"/>
    <p:sldId id="400" r:id="rId38"/>
    <p:sldId id="386" r:id="rId39"/>
    <p:sldId id="390" r:id="rId40"/>
    <p:sldId id="418" r:id="rId41"/>
    <p:sldId id="413" r:id="rId42"/>
    <p:sldId id="419" r:id="rId43"/>
    <p:sldId id="414" r:id="rId44"/>
    <p:sldId id="415" r:id="rId45"/>
    <p:sldId id="416" r:id="rId46"/>
    <p:sldId id="417" r:id="rId47"/>
    <p:sldId id="401" r:id="rId48"/>
    <p:sldId id="402" r:id="rId49"/>
    <p:sldId id="403" r:id="rId50"/>
    <p:sldId id="404" r:id="rId51"/>
    <p:sldId id="405" r:id="rId52"/>
    <p:sldId id="358" r:id="rId53"/>
    <p:sldId id="359" r:id="rId54"/>
    <p:sldId id="362" r:id="rId55"/>
    <p:sldId id="360" r:id="rId56"/>
    <p:sldId id="365" r:id="rId57"/>
    <p:sldId id="347" r:id="rId58"/>
    <p:sldId id="340" r:id="rId59"/>
    <p:sldId id="341" r:id="rId60"/>
    <p:sldId id="342" r:id="rId61"/>
    <p:sldId id="278" r:id="rId62"/>
    <p:sldId id="371" r:id="rId63"/>
    <p:sldId id="291" r:id="rId64"/>
    <p:sldId id="292" r:id="rId65"/>
    <p:sldId id="293" r:id="rId66"/>
    <p:sldId id="266" r:id="rId67"/>
    <p:sldId id="268" r:id="rId68"/>
    <p:sldId id="269" r:id="rId69"/>
    <p:sldId id="270" r:id="rId70"/>
    <p:sldId id="271" r:id="rId71"/>
    <p:sldId id="273" r:id="rId72"/>
    <p:sldId id="274" r:id="rId73"/>
    <p:sldId id="282" r:id="rId74"/>
    <p:sldId id="283" r:id="rId75"/>
    <p:sldId id="284" r:id="rId76"/>
    <p:sldId id="285" r:id="rId77"/>
    <p:sldId id="286" r:id="rId78"/>
    <p:sldId id="287" r:id="rId79"/>
    <p:sldId id="288" r:id="rId80"/>
    <p:sldId id="289" r:id="rId81"/>
    <p:sldId id="290" r:id="rId82"/>
    <p:sldId id="294" r:id="rId83"/>
  </p:sldIdLst>
  <p:sldSz cx="9144000" cy="5143500" type="screen16x9"/>
  <p:notesSz cx="6858000" cy="9144000"/>
  <p:embeddedFontLst>
    <p:embeddedFont>
      <p:font typeface="Calibri" panose="020F0502020204030204" pitchFamily="34" charset="0"/>
      <p:regular r:id="rId85"/>
      <p:bold r:id="rId86"/>
      <p:italic r:id="rId87"/>
      <p:boldItalic r:id="rId88"/>
    </p:embeddedFont>
    <p:embeddedFont>
      <p:font typeface="Cambria Math" panose="02040503050406030204" pitchFamily="18" charset="0"/>
      <p:regular r:id="rId89"/>
    </p:embeddedFont>
    <p:embeddedFont>
      <p:font typeface="Montserrat" panose="02010600030101010101" charset="0"/>
      <p:regular r:id="rId90"/>
      <p:bold r:id="rId91"/>
      <p:italic r:id="rId92"/>
      <p:boldItalic r:id="rId93"/>
    </p:embeddedFont>
    <p:embeddedFont>
      <p:font typeface="Quantico" panose="02010600030101010101" charset="0"/>
      <p:regular r:id="rId94"/>
      <p:bold r:id="rId95"/>
      <p:italic r:id="rId96"/>
      <p:boldItalic r:id="rId97"/>
    </p:embeddedFont>
    <p:embeddedFont>
      <p:font typeface="Titillium Web" panose="02010600030101010101" charset="0"/>
      <p:regular r:id="rId98"/>
      <p:bold r:id="rId99"/>
      <p:italic r:id="rId100"/>
      <p:boldItalic r:id="rId101"/>
    </p:embeddedFont>
    <p:embeddedFont>
      <p:font typeface="Titillium Web Light" panose="02010600030101010101"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171DD6-2702-4FCF-BC82-B343C2BCD5F6}">
  <a:tblStyle styleId="{25171DD6-2702-4FCF-BC82-B343C2BCD5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AF98B6-0896-4745-9ED8-C8CFF3DE44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634"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9.fntdata"/><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font" Target="fonts/font15.fntdata"/><Relationship Id="rId10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104"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6.fntdata"/><Relationship Id="rId105"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884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923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921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982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690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320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6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373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8511268d0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8511268d0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347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4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c7add315f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c7add315f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c7add315f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c7add315f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c7add315f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c7add315f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208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7add315f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7add315f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c7add315f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c7add315f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7add315f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7add315f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c7add315f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c7add315f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c7add315f5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c7add315f5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68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0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6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384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939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780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20" name="Google Shape;20;p3"/>
          <p:cNvSpPr/>
          <p:nvPr/>
        </p:nvSpPr>
        <p:spPr>
          <a:xfrm>
            <a:off x="998106" y="1436550"/>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a:stCxn id="20" idx="1"/>
          </p:cNvCxnSpPr>
          <p:nvPr/>
        </p:nvCxnSpPr>
        <p:spPr>
          <a:xfrm rot="10800000">
            <a:off x="6" y="1770000"/>
            <a:ext cx="998100" cy="0"/>
          </a:xfrm>
          <a:prstGeom prst="straightConnector1">
            <a:avLst/>
          </a:prstGeom>
          <a:noFill/>
          <a:ln w="9525" cap="flat" cmpd="sng">
            <a:solidFill>
              <a:schemeClr val="lt2"/>
            </a:solidFill>
            <a:prstDash val="solid"/>
            <a:miter lim="8000"/>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
        <p:cNvGrpSpPr/>
        <p:nvPr/>
      </p:nvGrpSpPr>
      <p:grpSpPr>
        <a:xfrm>
          <a:off x="0" y="0"/>
          <a:ext cx="0" cy="0"/>
          <a:chOff x="0" y="0"/>
          <a:chExt cx="0" cy="0"/>
        </a:xfrm>
      </p:grpSpPr>
      <p:sp>
        <p:nvSpPr>
          <p:cNvPr id="23" name="Google Shape;23;p4"/>
          <p:cNvSpPr/>
          <p:nvPr/>
        </p:nvSpPr>
        <p:spPr>
          <a:xfrm>
            <a:off x="0" y="0"/>
            <a:ext cx="9146436" cy="5144872"/>
          </a:xfrm>
          <a:custGeom>
            <a:avLst/>
            <a:gdLst/>
            <a:ahLst/>
            <a:cxnLst/>
            <a:rect l="l" t="t" r="r" b="b"/>
            <a:pathLst>
              <a:path w="3464559" h="1948815" extrusionOk="0">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3106631" y="-281576"/>
            <a:ext cx="2930737" cy="288210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txBox="1"/>
          <p:nvPr/>
        </p:nvSpPr>
        <p:spPr>
          <a:xfrm>
            <a:off x="3593400" y="763111"/>
            <a:ext cx="1957200" cy="647400"/>
          </a:xfrm>
          <a:prstGeom prst="rect">
            <a:avLst/>
          </a:prstGeom>
          <a:noFill/>
          <a:ln>
            <a:noFill/>
          </a:ln>
          <a:effectLst>
            <a:outerShdw dist="38100" dir="5400000" algn="bl" rotWithShape="0">
              <a:schemeClr val="accent1">
                <a:alpha val="25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4800">
                <a:solidFill>
                  <a:schemeClr val="lt2"/>
                </a:solidFill>
                <a:latin typeface="Quantico"/>
                <a:ea typeface="Quantico"/>
                <a:cs typeface="Quantico"/>
                <a:sym typeface="Quantico"/>
              </a:rPr>
              <a:t>“</a:t>
            </a:r>
            <a:endParaRPr sz="4800">
              <a:solidFill>
                <a:schemeClr val="lt2"/>
              </a:solidFill>
              <a:latin typeface="Quantico"/>
              <a:ea typeface="Quantico"/>
              <a:cs typeface="Quantico"/>
              <a:sym typeface="Quantico"/>
            </a:endParaRPr>
          </a:p>
        </p:txBody>
      </p:sp>
      <p:sp>
        <p:nvSpPr>
          <p:cNvPr id="26" name="Google Shape;26;p4"/>
          <p:cNvSpPr/>
          <p:nvPr/>
        </p:nvSpPr>
        <p:spPr>
          <a:xfrm rot="5400000">
            <a:off x="4239769" y="687212"/>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4"/>
          <p:cNvCxnSpPr>
            <a:stCxn id="26" idx="1"/>
          </p:cNvCxnSpPr>
          <p:nvPr/>
        </p:nvCxnSpPr>
        <p:spPr>
          <a:xfrm rot="10800000">
            <a:off x="4573219" y="-88"/>
            <a:ext cx="0" cy="687300"/>
          </a:xfrm>
          <a:prstGeom prst="straightConnector1">
            <a:avLst/>
          </a:prstGeom>
          <a:noFill/>
          <a:ln w="9525" cap="flat" cmpd="sng">
            <a:solidFill>
              <a:schemeClr val="lt2"/>
            </a:solidFill>
            <a:prstDash val="solid"/>
            <a:miter lim="8000"/>
            <a:headEnd type="none" w="med" len="med"/>
            <a:tailEnd type="none" w="med" len="med"/>
          </a:ln>
        </p:spPr>
      </p:cxnSp>
      <p:sp>
        <p:nvSpPr>
          <p:cNvPr id="28" name="Google Shape;28;p4"/>
          <p:cNvSpPr txBox="1">
            <a:spLocks noGrp="1"/>
          </p:cNvSpPr>
          <p:nvPr>
            <p:ph type="body" idx="1"/>
          </p:nvPr>
        </p:nvSpPr>
        <p:spPr>
          <a:xfrm>
            <a:off x="975250" y="1780800"/>
            <a:ext cx="7193400" cy="8199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a:lvl1pPr>
            <a:lvl2pPr marL="914400" lvl="1" indent="-431800" algn="ctr" rtl="0">
              <a:spcBef>
                <a:spcPts val="0"/>
              </a:spcBef>
              <a:spcAft>
                <a:spcPts val="0"/>
              </a:spcAft>
              <a:buSzPts val="3200"/>
              <a:buChar char="▫"/>
              <a:defRPr sz="3200"/>
            </a:lvl2pPr>
            <a:lvl3pPr marL="1371600" lvl="2" indent="-431800" algn="ctr" rtl="0">
              <a:spcBef>
                <a:spcPts val="0"/>
              </a:spcBef>
              <a:spcAft>
                <a:spcPts val="0"/>
              </a:spcAft>
              <a:buSzPts val="3200"/>
              <a:buChar char="▫"/>
              <a:defRPr sz="3200"/>
            </a:lvl3pPr>
            <a:lvl4pPr marL="1828800" lvl="3" indent="-431800" algn="ctr" rtl="0">
              <a:spcBef>
                <a:spcPts val="0"/>
              </a:spcBef>
              <a:spcAft>
                <a:spcPts val="0"/>
              </a:spcAft>
              <a:buSzPts val="3200"/>
              <a:buChar char="▫"/>
              <a:defRPr sz="3200"/>
            </a:lvl4pPr>
            <a:lvl5pPr marL="2286000" lvl="4" indent="-431800" algn="ctr" rtl="0">
              <a:spcBef>
                <a:spcPts val="0"/>
              </a:spcBef>
              <a:spcAft>
                <a:spcPts val="0"/>
              </a:spcAft>
              <a:buSzPts val="3200"/>
              <a:buChar char="▫"/>
              <a:defRPr sz="3200"/>
            </a:lvl5pPr>
            <a:lvl6pPr marL="2743200" lvl="5" indent="-431800" algn="ctr" rtl="0">
              <a:spcBef>
                <a:spcPts val="0"/>
              </a:spcBef>
              <a:spcAft>
                <a:spcPts val="0"/>
              </a:spcAft>
              <a:buSzPts val="3200"/>
              <a:buChar char="▫"/>
              <a:defRPr sz="3200"/>
            </a:lvl6pPr>
            <a:lvl7pPr marL="3200400" lvl="6" indent="-431800" algn="ctr" rtl="0">
              <a:spcBef>
                <a:spcPts val="0"/>
              </a:spcBef>
              <a:spcAft>
                <a:spcPts val="0"/>
              </a:spcAft>
              <a:buSzPts val="3200"/>
              <a:buChar char="▫"/>
              <a:defRPr sz="3200"/>
            </a:lvl7pPr>
            <a:lvl8pPr marL="3657600" lvl="7" indent="-431800" algn="ctr" rtl="0">
              <a:spcBef>
                <a:spcPts val="0"/>
              </a:spcBef>
              <a:spcAft>
                <a:spcPts val="0"/>
              </a:spcAft>
              <a:buSzPts val="3200"/>
              <a:buChar char="▫"/>
              <a:defRPr sz="3200"/>
            </a:lvl8pPr>
            <a:lvl9pPr marL="4114800" lvl="8" indent="-431800" algn="ctr">
              <a:spcBef>
                <a:spcPts val="0"/>
              </a:spcBef>
              <a:spcAft>
                <a:spcPts val="0"/>
              </a:spcAft>
              <a:buSzPts val="3200"/>
              <a:buChar char="▫"/>
              <a:defRPr sz="3200"/>
            </a:lvl9pPr>
          </a:lstStyle>
          <a:p>
            <a:endParaRPr/>
          </a:p>
        </p:txBody>
      </p:sp>
      <p:sp>
        <p:nvSpPr>
          <p:cNvPr id="29" name="Google Shape;29;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1620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5"/>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4" name="Google Shape;34;p5"/>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sp>
        <p:nvSpPr>
          <p:cNvPr id="39" name="Google Shape;39;p6"/>
          <p:cNvSpPr/>
          <p:nvPr/>
        </p:nvSpPr>
        <p:spPr>
          <a:xfrm>
            <a:off x="0" y="0"/>
            <a:ext cx="9148112" cy="5141674"/>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6"/>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 name="Google Shape;41;p6"/>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2" name="Google Shape;42;p6"/>
          <p:cNvSpPr txBox="1">
            <a:spLocks noGrp="1"/>
          </p:cNvSpPr>
          <p:nvPr>
            <p:ph type="body" idx="2"/>
          </p:nvPr>
        </p:nvSpPr>
        <p:spPr>
          <a:xfrm>
            <a:off x="4759453" y="1575125"/>
            <a:ext cx="3409200" cy="270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3" name="Google Shape;43;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6"/>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6"/>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6" name="Google Shape;46;p6"/>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
        <p:cNvGrpSpPr/>
        <p:nvPr/>
      </p:nvGrpSpPr>
      <p:grpSpPr>
        <a:xfrm>
          <a:off x="0" y="0"/>
          <a:ext cx="0" cy="0"/>
          <a:chOff x="0" y="0"/>
          <a:chExt cx="0" cy="0"/>
        </a:xfrm>
      </p:grpSpPr>
      <p:sp>
        <p:nvSpPr>
          <p:cNvPr id="48" name="Google Shape;48;p7"/>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body" idx="1"/>
          </p:nvPr>
        </p:nvSpPr>
        <p:spPr>
          <a:xfrm>
            <a:off x="975250"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3470356"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body" idx="3"/>
          </p:nvPr>
        </p:nvSpPr>
        <p:spPr>
          <a:xfrm>
            <a:off x="5975475"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3" name="Google Shape;53;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7"/>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7"/>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56" name="Google Shape;56;p7"/>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8"/>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8"/>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8"/>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8"/>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63" name="Google Shape;63;p8"/>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9"/>
          <p:cNvSpPr/>
          <p:nvPr/>
        </p:nvSpPr>
        <p:spPr>
          <a:xfrm>
            <a:off x="0" y="0"/>
            <a:ext cx="9148112" cy="5141674"/>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9"/>
          <p:cNvSpPr/>
          <p:nvPr/>
        </p:nvSpPr>
        <p:spPr>
          <a:xfrm>
            <a:off x="-736601" y="364190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9"/>
          <p:cNvSpPr/>
          <p:nvPr/>
        </p:nvSpPr>
        <p:spPr>
          <a:xfrm>
            <a:off x="6420012" y="-2179980"/>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9"/>
          <p:cNvSpPr txBox="1">
            <a:spLocks noGrp="1"/>
          </p:cNvSpPr>
          <p:nvPr>
            <p:ph type="body" idx="1"/>
          </p:nvPr>
        </p:nvSpPr>
        <p:spPr>
          <a:xfrm>
            <a:off x="975250" y="4406300"/>
            <a:ext cx="71934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cxnSp>
        <p:nvCxnSpPr>
          <p:cNvPr id="70" name="Google Shape;70;p9"/>
          <p:cNvCxnSpPr/>
          <p:nvPr/>
        </p:nvCxnSpPr>
        <p:spPr>
          <a:xfrm>
            <a:off x="-6" y="4605283"/>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0"/>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0"/>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0"/>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only curves">
  <p:cSld name="BLANK_2">
    <p:spTree>
      <p:nvGrpSpPr>
        <p:cNvPr id="1" name="Shape 76"/>
        <p:cNvGrpSpPr/>
        <p:nvPr/>
      </p:nvGrpSpPr>
      <p:grpSpPr>
        <a:xfrm>
          <a:off x="0" y="0"/>
          <a:ext cx="0" cy="0"/>
          <a:chOff x="0" y="0"/>
          <a:chExt cx="0" cy="0"/>
        </a:xfrm>
      </p:grpSpPr>
      <p:sp>
        <p:nvSpPr>
          <p:cNvPr id="77" name="Google Shape;77;p11"/>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white">
  <p:cSld name="BLANK_1">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5250" y="1065267"/>
            <a:ext cx="7193400" cy="3936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975250" y="1575121"/>
            <a:ext cx="7193400" cy="2702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stats.stackexchange.com/questions/50745/best-factor-extraction-methods-in-factor-analysis"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6;p13">
            <a:extLst>
              <a:ext uri="{FF2B5EF4-FFF2-40B4-BE49-F238E27FC236}">
                <a16:creationId xmlns:a16="http://schemas.microsoft.com/office/drawing/2014/main" id="{18E1C8D0-87D9-49E4-B457-06C4364C43B1}"/>
              </a:ext>
            </a:extLst>
          </p:cNvPr>
          <p:cNvSpPr txBox="1">
            <a:spLocks/>
          </p:cNvSpPr>
          <p:nvPr/>
        </p:nvSpPr>
        <p:spPr>
          <a:xfrm>
            <a:off x="975250" y="1991825"/>
            <a:ext cx="7193400" cy="11598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9pPr>
          </a:lstStyle>
          <a:p>
            <a:r>
              <a:rPr lang="zh-CN" altLang="en-US" sz="1800"/>
              <a:t>（经典测量理论）</a:t>
            </a:r>
            <a:r>
              <a:rPr lang="zh-CN" altLang="en-US"/>
              <a:t>心理测量学</a:t>
            </a:r>
            <a:r>
              <a:rPr lang="zh-CN" altLang="en-US" sz="1800"/>
              <a:t>（其一） </a:t>
            </a:r>
            <a:r>
              <a:rPr lang="en-US" altLang="zh-CN"/>
              <a:t>Psychometrics</a:t>
            </a:r>
            <a:r>
              <a:rPr lang="en-US" altLang="zh-CN" sz="1400"/>
              <a:t>(based on classic test theory)</a:t>
            </a:r>
            <a:endParaRPr lang="en-US" dirty="0"/>
          </a:p>
        </p:txBody>
      </p:sp>
      <p:sp>
        <p:nvSpPr>
          <p:cNvPr id="5" name="文本框 4">
            <a:extLst>
              <a:ext uri="{FF2B5EF4-FFF2-40B4-BE49-F238E27FC236}">
                <a16:creationId xmlns:a16="http://schemas.microsoft.com/office/drawing/2014/main" id="{6E6F9540-28E0-4D6D-B7A4-969CA06A5992}"/>
              </a:ext>
            </a:extLst>
          </p:cNvPr>
          <p:cNvSpPr txBox="1"/>
          <p:nvPr/>
        </p:nvSpPr>
        <p:spPr>
          <a:xfrm>
            <a:off x="975250" y="3609891"/>
            <a:ext cx="1107992" cy="369332"/>
          </a:xfrm>
          <a:prstGeom prst="rect">
            <a:avLst/>
          </a:prstGeom>
          <a:noFill/>
        </p:spPr>
        <p:txBody>
          <a:bodyPr wrap="square" rtlCol="0">
            <a:spAutoFit/>
          </a:bodyPr>
          <a:lstStyle/>
          <a:p>
            <a:r>
              <a:rPr lang="en-US" altLang="zh-CN" sz="1800" dirty="0">
                <a:solidFill>
                  <a:schemeClr val="lt1"/>
                </a:solidFill>
                <a:latin typeface="Quantico"/>
                <a:sym typeface="Quantico"/>
              </a:rPr>
              <a:t>Xi Chen</a:t>
            </a:r>
            <a:endParaRPr lang="zh-CN" altLang="en-US" sz="1800" dirty="0">
              <a:solidFill>
                <a:schemeClr val="lt1"/>
              </a:solidFill>
              <a:latin typeface="Quantico"/>
              <a:sym typeface="Quantico"/>
            </a:endParaRPr>
          </a:p>
        </p:txBody>
      </p:sp>
    </p:spTree>
    <p:extLst>
      <p:ext uri="{BB962C8B-B14F-4D97-AF65-F5344CB8AC3E}">
        <p14:creationId xmlns:p14="http://schemas.microsoft.com/office/powerpoint/2010/main" val="344063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2D1F0-CE52-4750-BD1A-145C15D57348}"/>
              </a:ext>
            </a:extLst>
          </p:cNvPr>
          <p:cNvSpPr>
            <a:spLocks noGrp="1"/>
          </p:cNvSpPr>
          <p:nvPr>
            <p:ph type="title"/>
          </p:nvPr>
        </p:nvSpPr>
        <p:spPr/>
        <p:txBody>
          <a:bodyPr/>
          <a:lstStyle/>
          <a:p>
            <a:r>
              <a:rPr lang="zh-CN" altLang="en-US" dirty="0"/>
              <a:t>如果</a:t>
            </a:r>
            <a:r>
              <a:rPr lang="en-US" altLang="zh-CN" dirty="0"/>
              <a:t>y</a:t>
            </a:r>
            <a:r>
              <a:rPr lang="zh-CN" altLang="en-US" dirty="0"/>
              <a:t>未知呢？</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6DBD550B-5F6E-4BEB-A5CC-0EF8E2FD928F}"/>
                  </a:ext>
                </a:extLst>
              </p:cNvPr>
              <p:cNvSpPr>
                <a:spLocks noGrp="1"/>
              </p:cNvSpPr>
              <p:nvPr>
                <p:ph type="body" idx="1"/>
              </p:nvPr>
            </p:nvSpPr>
            <p:spPr>
              <a:xfrm>
                <a:off x="0" y="1575121"/>
                <a:ext cx="8953084" cy="3531528"/>
              </a:xfrm>
            </p:spPr>
            <p:txBody>
              <a:bodyPr/>
              <a:lstStyle/>
              <a:p>
                <a:r>
                  <a:rPr lang="zh-CN" altLang="en-US" dirty="0"/>
                  <a:t>直接使用模型，决定权重，忽视误差</a:t>
                </a:r>
                <a:endParaRPr lang="en-US" altLang="zh-CN" dirty="0"/>
              </a:p>
              <a:p>
                <a:r>
                  <a:rPr lang="zh-CN" altLang="en-US" dirty="0"/>
                  <a:t>社会经济地位（</a:t>
                </a:r>
                <a:r>
                  <a:rPr lang="en-US" altLang="zh-CN" dirty="0"/>
                  <a:t> Socioeconomic status, SES</a:t>
                </a:r>
                <a:r>
                  <a:rPr lang="zh-CN" altLang="en-US" dirty="0"/>
                  <a:t>）</a:t>
                </a:r>
                <a:endParaRPr lang="en-US" altLang="zh-CN" dirty="0"/>
              </a:p>
              <a:p>
                <a:pPr lvl="1"/>
                <a:r>
                  <a:rPr lang="zh-CN" altLang="en-US" dirty="0"/>
                  <a:t>我决定使用的模型（线性模型）</a:t>
                </a:r>
                <a:endParaRPr lang="en-US" altLang="zh-CN" dirty="0"/>
              </a:p>
              <a:p>
                <a:pPr lvl="1"/>
                <a:r>
                  <a:rPr lang="zh-CN" altLang="en-US" dirty="0"/>
                  <a:t>我决定系数</a:t>
                </a:r>
                <a:r>
                  <a:rPr lang="en-US" altLang="zh-CN" dirty="0"/>
                  <a:t>b</a:t>
                </a:r>
              </a:p>
              <a:p>
                <a:pPr lvl="1"/>
                <a:r>
                  <a:rPr lang="zh-CN" altLang="en-US" dirty="0"/>
                  <a:t>已知样本的收入（连续）、教育（近似连续）、职业（分类）</a:t>
                </a:r>
                <a:endParaRPr lang="en-US" altLang="zh-CN" dirty="0"/>
              </a:p>
              <a:p>
                <a:pPr lvl="1"/>
                <a14:m>
                  <m:oMath xmlns:m="http://schemas.openxmlformats.org/officeDocument/2006/math">
                    <m:r>
                      <a:rPr lang="en-US" altLang="zh-CN" b="0" i="1" smtClean="0">
                        <a:latin typeface="Cambria Math" panose="02040503050406030204" pitchFamily="18" charset="0"/>
                      </a:rPr>
                      <m:t>𝑆𝐸𝑆</m:t>
                    </m:r>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𝑖𝑛𝑐𝑜𝑚𝑒</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𝑒𝑑𝑢</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𝑐𝑎𝑟𝑒𝑒𝑟</m:t>
                    </m:r>
                  </m:oMath>
                </a14:m>
                <a:r>
                  <a:rPr lang="en-US" altLang="zh-CN" dirty="0"/>
                  <a:t>——</a:t>
                </a:r>
                <a:r>
                  <a:rPr lang="zh-CN" altLang="en-US" dirty="0"/>
                  <a:t>这就是个公式，现实生活中常用</a:t>
                </a:r>
                <a:endParaRPr lang="en-US" altLang="zh-CN" dirty="0"/>
              </a:p>
              <a:p>
                <a:endParaRPr lang="zh-CN" altLang="en-US" dirty="0"/>
              </a:p>
            </p:txBody>
          </p:sp>
        </mc:Choice>
        <mc:Fallback xmlns="">
          <p:sp>
            <p:nvSpPr>
              <p:cNvPr id="3" name="文本占位符 2">
                <a:extLst>
                  <a:ext uri="{FF2B5EF4-FFF2-40B4-BE49-F238E27FC236}">
                    <a16:creationId xmlns:a16="http://schemas.microsoft.com/office/drawing/2014/main" id="{6DBD550B-5F6E-4BEB-A5CC-0EF8E2FD928F}"/>
                  </a:ext>
                </a:extLst>
              </p:cNvPr>
              <p:cNvSpPr>
                <a:spLocks noGrp="1" noRot="1" noChangeAspect="1" noMove="1" noResize="1" noEditPoints="1" noAdjustHandles="1" noChangeArrowheads="1" noChangeShapeType="1" noTextEdit="1"/>
              </p:cNvSpPr>
              <p:nvPr>
                <p:ph type="body" idx="1"/>
              </p:nvPr>
            </p:nvSpPr>
            <p:spPr>
              <a:xfrm>
                <a:off x="0" y="1575121"/>
                <a:ext cx="8953084" cy="3531528"/>
              </a:xfrm>
              <a:blipFill>
                <a:blip r:embed="rId2"/>
                <a:stretch>
                  <a:fillRect l="-1430" t="-2069" r="-415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E181BD2-7476-451F-96FD-354E2A18FE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774630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a:extLst>
              <a:ext uri="{FF2B5EF4-FFF2-40B4-BE49-F238E27FC236}">
                <a16:creationId xmlns:a16="http://schemas.microsoft.com/office/drawing/2014/main" id="{7A3FA76B-C8E1-454D-B7EE-B9CC824633CF}"/>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11</a:t>
            </a:fld>
            <a:endParaRPr lang="en" sz="1200" dirty="0">
              <a:solidFill>
                <a:schemeClr val="lt2"/>
              </a:solidFill>
              <a:latin typeface="Quantico"/>
              <a:sym typeface="Quantico"/>
            </a:endParaRPr>
          </a:p>
        </p:txBody>
      </p:sp>
      <p:pic>
        <p:nvPicPr>
          <p:cNvPr id="4" name="图片 3">
            <a:extLst>
              <a:ext uri="{FF2B5EF4-FFF2-40B4-BE49-F238E27FC236}">
                <a16:creationId xmlns:a16="http://schemas.microsoft.com/office/drawing/2014/main" id="{3637D8B0-7A81-479C-87B8-85C0589A7ABF}"/>
              </a:ext>
            </a:extLst>
          </p:cNvPr>
          <p:cNvPicPr>
            <a:picLocks noChangeAspect="1"/>
          </p:cNvPicPr>
          <p:nvPr/>
        </p:nvPicPr>
        <p:blipFill>
          <a:blip r:embed="rId2"/>
          <a:stretch>
            <a:fillRect/>
          </a:stretch>
        </p:blipFill>
        <p:spPr>
          <a:xfrm>
            <a:off x="0" y="-1"/>
            <a:ext cx="9118491" cy="5067251"/>
          </a:xfrm>
          <a:prstGeom prst="rect">
            <a:avLst/>
          </a:prstGeom>
        </p:spPr>
      </p:pic>
    </p:spTree>
    <p:extLst>
      <p:ext uri="{BB962C8B-B14F-4D97-AF65-F5344CB8AC3E}">
        <p14:creationId xmlns:p14="http://schemas.microsoft.com/office/powerpoint/2010/main" val="692558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process is easy</a:t>
            </a:r>
            <a:endParaRPr dirty="0"/>
          </a:p>
        </p:txBody>
      </p:sp>
      <p:grpSp>
        <p:nvGrpSpPr>
          <p:cNvPr id="242" name="Google Shape;242;p29"/>
          <p:cNvGrpSpPr/>
          <p:nvPr/>
        </p:nvGrpSpPr>
        <p:grpSpPr>
          <a:xfrm>
            <a:off x="5632317" y="2111312"/>
            <a:ext cx="3305700" cy="2859236"/>
            <a:chOff x="5632317" y="1189775"/>
            <a:chExt cx="3305700" cy="3483050"/>
          </a:xfrm>
        </p:grpSpPr>
        <p:sp>
          <p:nvSpPr>
            <p:cNvPr id="243" name="Google Shape;243;p29"/>
            <p:cNvSpPr/>
            <p:nvPr/>
          </p:nvSpPr>
          <p:spPr>
            <a:xfrm>
              <a:off x="5632317" y="1189775"/>
              <a:ext cx="3305700" cy="6690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找到参数，重写方程</a:t>
              </a:r>
              <a:endParaRPr dirty="0">
                <a:solidFill>
                  <a:schemeClr val="lt1"/>
                </a:solidFill>
                <a:latin typeface="Titillium Web Light"/>
                <a:ea typeface="Titillium Web Light"/>
                <a:cs typeface="Titillium Web Light"/>
                <a:sym typeface="Titillium Web Light"/>
              </a:endParaRPr>
            </a:p>
          </p:txBody>
        </p:sp>
        <p:sp>
          <p:nvSpPr>
            <p:cNvPr id="244" name="Google Shape;244;p2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altLang="zh-CN" sz="1200" dirty="0">
                  <a:solidFill>
                    <a:schemeClr val="bg1"/>
                  </a:solidFill>
                  <a:latin typeface="Titillium Web Light"/>
                  <a:ea typeface="Titillium Web Light"/>
                  <a:cs typeface="Titillium Web Light"/>
                  <a:sym typeface="Titillium Web Light"/>
                </a:rPr>
                <a:t>OLS</a:t>
              </a:r>
              <a:r>
                <a:rPr lang="zh-CN" altLang="en-US" sz="1200" dirty="0">
                  <a:solidFill>
                    <a:schemeClr val="bg1"/>
                  </a:solidFill>
                  <a:latin typeface="Titillium Web Light"/>
                  <a:ea typeface="Titillium Web Light"/>
                  <a:cs typeface="Titillium Web Light"/>
                  <a:sym typeface="Titillium Web Light"/>
                </a:rPr>
                <a:t>中指</a:t>
              </a:r>
              <a:r>
                <a:rPr lang="en-US" altLang="zh-CN" sz="1200" dirty="0">
                  <a:solidFill>
                    <a:schemeClr val="bg1"/>
                  </a:solidFill>
                  <a:latin typeface="Titillium Web Light"/>
                  <a:ea typeface="Titillium Web Light"/>
                  <a:cs typeface="Titillium Web Light"/>
                  <a:sym typeface="Titillium Web Light"/>
                </a:rPr>
                <a:t>beta</a:t>
              </a:r>
              <a:r>
                <a:rPr lang="zh-CN" altLang="en-US" sz="1200" dirty="0">
                  <a:solidFill>
                    <a:schemeClr val="bg1"/>
                  </a:solidFill>
                  <a:latin typeface="Titillium Web Light"/>
                  <a:ea typeface="Titillium Web Light"/>
                  <a:cs typeface="Titillium Web Light"/>
                  <a:sym typeface="Titillium Web Light"/>
                </a:rPr>
                <a:t>和</a:t>
              </a:r>
              <a:r>
                <a:rPr lang="en-US" altLang="zh-CN" sz="1200" dirty="0">
                  <a:solidFill>
                    <a:schemeClr val="bg1"/>
                  </a:solidFill>
                  <a:latin typeface="Titillium Web Light"/>
                  <a:ea typeface="Titillium Web Light"/>
                  <a:cs typeface="Titillium Web Light"/>
                  <a:sym typeface="Titillium Web Light"/>
                </a:rPr>
                <a:t>B</a:t>
              </a:r>
            </a:p>
            <a:p>
              <a:pPr marL="228600" lvl="0" indent="-228600" algn="l" rtl="0">
                <a:lnSpc>
                  <a:spcPct val="115000"/>
                </a:lnSpc>
                <a:spcBef>
                  <a:spcPts val="0"/>
                </a:spcBef>
                <a:spcAft>
                  <a:spcPts val="0"/>
                </a:spcAft>
                <a:buAutoNum type="arabicPeriod"/>
              </a:pPr>
              <a:endParaRPr sz="1200" dirty="0">
                <a:solidFill>
                  <a:schemeClr val="bg1"/>
                </a:solidFill>
                <a:latin typeface="Titillium Web Light"/>
                <a:ea typeface="Titillium Web Light"/>
                <a:cs typeface="Titillium Web Light"/>
                <a:sym typeface="Titillium Web Light"/>
              </a:endParaRPr>
            </a:p>
          </p:txBody>
        </p:sp>
      </p:grpSp>
      <p:grpSp>
        <p:nvGrpSpPr>
          <p:cNvPr id="245" name="Google Shape;245;p29"/>
          <p:cNvGrpSpPr/>
          <p:nvPr/>
        </p:nvGrpSpPr>
        <p:grpSpPr>
          <a:xfrm>
            <a:off x="0" y="2111488"/>
            <a:ext cx="3546900" cy="2859060"/>
            <a:chOff x="0" y="1189989"/>
            <a:chExt cx="3546900" cy="3482836"/>
          </a:xfrm>
        </p:grpSpPr>
        <p:sp>
          <p:nvSpPr>
            <p:cNvPr id="246" name="Google Shape;246;p29"/>
            <p:cNvSpPr/>
            <p:nvPr/>
          </p:nvSpPr>
          <p:spPr>
            <a:xfrm>
              <a:off x="0" y="1189989"/>
              <a:ext cx="3546900" cy="669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根据不同类型数据，决定验证的假设</a:t>
              </a:r>
              <a:endParaRPr dirty="0">
                <a:solidFill>
                  <a:schemeClr val="lt1"/>
                </a:solidFill>
                <a:latin typeface="Titillium Web Light"/>
                <a:ea typeface="Titillium Web Light"/>
                <a:cs typeface="Titillium Web Light"/>
                <a:sym typeface="Titillium Web Light"/>
              </a:endParaRPr>
            </a:p>
          </p:txBody>
        </p:sp>
        <p:sp>
          <p:nvSpPr>
            <p:cNvPr id="247" name="Google Shape;247;p29"/>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200" dirty="0">
                  <a:solidFill>
                    <a:schemeClr val="lt1"/>
                  </a:solidFill>
                  <a:latin typeface="Titillium Web Light"/>
                  <a:ea typeface="Titillium Web Light"/>
                  <a:cs typeface="Titillium Web Light"/>
                  <a:sym typeface="Titillium Web Light"/>
                </a:rPr>
                <a:t>例如：</a:t>
              </a:r>
              <a:r>
                <a:rPr lang="en-US" altLang="zh-CN" sz="1200" dirty="0">
                  <a:solidFill>
                    <a:schemeClr val="lt1"/>
                  </a:solidFill>
                  <a:latin typeface="Titillium Web Light"/>
                  <a:ea typeface="Titillium Web Light"/>
                  <a:cs typeface="Titillium Web Light"/>
                  <a:sym typeface="Titillium Web Light"/>
                </a:rPr>
                <a:t>OLS/</a:t>
              </a:r>
              <a:r>
                <a:rPr lang="zh-CN" altLang="en-US" sz="1200" dirty="0">
                  <a:solidFill>
                    <a:schemeClr val="lt1"/>
                  </a:solidFill>
                  <a:latin typeface="Titillium Web Light"/>
                  <a:ea typeface="Titillium Web Light"/>
                  <a:cs typeface="Titillium Web Light"/>
                  <a:sym typeface="Titillium Web Light"/>
                </a:rPr>
                <a:t>马尔科夫假设</a:t>
              </a:r>
              <a:r>
                <a:rPr lang="en-US" altLang="zh-CN" sz="1200" dirty="0">
                  <a:solidFill>
                    <a:schemeClr val="lt1"/>
                  </a:solidFill>
                  <a:latin typeface="Titillium Web Light"/>
                  <a:ea typeface="Titillium Web Light"/>
                  <a:cs typeface="Titillium Web Light"/>
                  <a:sym typeface="Titillium Web Light"/>
                </a:rPr>
                <a:t>A1-A7</a:t>
              </a:r>
            </a:p>
          </p:txBody>
        </p:sp>
      </p:grpSp>
      <p:grpSp>
        <p:nvGrpSpPr>
          <p:cNvPr id="248" name="Google Shape;248;p29"/>
          <p:cNvGrpSpPr/>
          <p:nvPr/>
        </p:nvGrpSpPr>
        <p:grpSpPr>
          <a:xfrm>
            <a:off x="2944204" y="2111312"/>
            <a:ext cx="3305700" cy="2859236"/>
            <a:chOff x="2944204" y="1189775"/>
            <a:chExt cx="3305700" cy="3483050"/>
          </a:xfrm>
        </p:grpSpPr>
        <p:sp>
          <p:nvSpPr>
            <p:cNvPr id="249" name="Google Shape;249;p29"/>
            <p:cNvSpPr/>
            <p:nvPr/>
          </p:nvSpPr>
          <p:spPr>
            <a:xfrm>
              <a:off x="2944204"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观察关键数据</a:t>
              </a:r>
              <a:endParaRPr dirty="0">
                <a:solidFill>
                  <a:schemeClr val="lt1"/>
                </a:solidFill>
                <a:latin typeface="Titillium Web Light"/>
                <a:ea typeface="Titillium Web Light"/>
                <a:cs typeface="Titillium Web Light"/>
                <a:sym typeface="Titillium Web Light"/>
              </a:endParaRPr>
            </a:p>
          </p:txBody>
        </p:sp>
        <p:sp>
          <p:nvSpPr>
            <p:cNvPr id="250" name="Google Shape;250;p29"/>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200" dirty="0">
                  <a:solidFill>
                    <a:schemeClr val="lt1"/>
                  </a:solidFill>
                  <a:latin typeface="Titillium Web Light"/>
                  <a:ea typeface="Titillium Web Light"/>
                  <a:cs typeface="Titillium Web Light"/>
                  <a:sym typeface="Titillium Web Light"/>
                </a:rPr>
                <a:t>例如：</a:t>
              </a:r>
              <a:r>
                <a:rPr lang="en-US" altLang="zh-CN" sz="1200" dirty="0">
                  <a:solidFill>
                    <a:schemeClr val="lt1"/>
                  </a:solidFill>
                  <a:latin typeface="Titillium Web Light"/>
                  <a:ea typeface="Titillium Web Light"/>
                  <a:cs typeface="Titillium Web Light"/>
                  <a:sym typeface="Titillium Web Light"/>
                </a:rPr>
                <a:t>R</a:t>
              </a:r>
              <a:r>
                <a:rPr lang="en-US" altLang="zh-CN" sz="1200" baseline="30000" dirty="0">
                  <a:solidFill>
                    <a:schemeClr val="lt1"/>
                  </a:solidFill>
                  <a:latin typeface="Titillium Web Light"/>
                  <a:ea typeface="Titillium Web Light"/>
                  <a:cs typeface="Titillium Web Light"/>
                  <a:sym typeface="Titillium Web Light"/>
                </a:rPr>
                <a:t>2</a:t>
              </a:r>
              <a:endParaRPr sz="1200" baseline="30000" dirty="0">
                <a:solidFill>
                  <a:schemeClr val="lt1"/>
                </a:solidFill>
                <a:latin typeface="Titillium Web Light"/>
                <a:ea typeface="Titillium Web Light"/>
                <a:cs typeface="Titillium Web Light"/>
                <a:sym typeface="Titillium Web Light"/>
              </a:endParaRPr>
            </a:p>
          </p:txBody>
        </p:sp>
      </p:grpSp>
      <p:sp>
        <p:nvSpPr>
          <p:cNvPr id="13" name="灯片编号占位符 1">
            <a:extLst>
              <a:ext uri="{FF2B5EF4-FFF2-40B4-BE49-F238E27FC236}">
                <a16:creationId xmlns:a16="http://schemas.microsoft.com/office/drawing/2014/main" id="{5CE55495-3D82-49BB-86A5-27DBAB079EB8}"/>
              </a:ext>
            </a:extLst>
          </p:cNvPr>
          <p:cNvSpPr>
            <a:spLocks noGrp="1"/>
          </p:cNvSpPr>
          <p:nvPr>
            <p:ph type="sldNum" idx="12"/>
          </p:nvPr>
        </p:nvSpPr>
        <p:spPr>
          <a:xfrm>
            <a:off x="8404384" y="4673651"/>
            <a:ext cx="548700" cy="393600"/>
          </a:xfrm>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1318622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Titillium Web Light"/>
                <a:ea typeface="Titillium Web Light"/>
                <a:cs typeface="Titillium Web Light"/>
                <a:sym typeface="Titillium Web Light"/>
              </a:rPr>
              <a:t>R</a:t>
            </a:r>
            <a:r>
              <a:rPr lang="en-US" altLang="zh-CN" sz="3200" baseline="30000" dirty="0">
                <a:solidFill>
                  <a:schemeClr val="lt1"/>
                </a:solidFill>
                <a:latin typeface="Titillium Web Light"/>
                <a:ea typeface="Titillium Web Light"/>
                <a:cs typeface="Titillium Web Light"/>
                <a:sym typeface="Titillium Web Light"/>
              </a:rPr>
              <a:t>2 </a:t>
            </a:r>
            <a:r>
              <a:rPr lang="en-US" altLang="zh-CN" sz="3200" dirty="0">
                <a:solidFill>
                  <a:schemeClr val="lt1"/>
                </a:solidFill>
                <a:latin typeface="Titillium Web Light"/>
                <a:ea typeface="Titillium Web Light"/>
                <a:cs typeface="Titillium Web Light"/>
                <a:sym typeface="Titillium Web Light"/>
              </a:rPr>
              <a:t>(R-squared)</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zh-CN" altLang="en-US" sz="1600" dirty="0">
                <a:solidFill>
                  <a:schemeClr val="bg1"/>
                </a:solidFill>
              </a:rPr>
              <a:t>如何评价构成问题？</a:t>
            </a:r>
            <a:endParaRPr lang="en-US" altLang="zh-CN" sz="1600" dirty="0">
              <a:solidFill>
                <a:schemeClr val="bg1"/>
              </a:solidFill>
            </a:endParaRPr>
          </a:p>
          <a:p>
            <a:endParaRPr lang="en-US" altLang="zh-CN" sz="1600" dirty="0">
              <a:solidFill>
                <a:schemeClr val="bg1"/>
              </a:solidFill>
            </a:endParaRPr>
          </a:p>
          <a:p>
            <a:r>
              <a:rPr lang="zh-CN" altLang="en-US" sz="1600" dirty="0">
                <a:solidFill>
                  <a:schemeClr val="bg1"/>
                </a:solidFill>
              </a:rPr>
              <a:t>在建模中，同样有类似方差解释比例（</a:t>
            </a:r>
            <a:r>
              <a:rPr lang="en-US" altLang="zh-CN" sz="1600" dirty="0">
                <a:solidFill>
                  <a:schemeClr val="bg1"/>
                </a:solidFill>
              </a:rPr>
              <a:t>Cumulative Prop. Variance Explained</a:t>
            </a:r>
            <a:r>
              <a:rPr lang="zh-CN" altLang="en-US" sz="1600" dirty="0">
                <a:solidFill>
                  <a:schemeClr val="bg1"/>
                </a:solidFill>
              </a:rPr>
              <a:t>）的说法。判定系数</a:t>
            </a:r>
            <a:r>
              <a:rPr lang="en-US" altLang="zh-CN" sz="1600" dirty="0">
                <a:solidFill>
                  <a:schemeClr val="bg1"/>
                </a:solidFill>
              </a:rPr>
              <a:t>/</a:t>
            </a:r>
            <a:r>
              <a:rPr lang="zh-CN" altLang="en-US" sz="1600" dirty="0">
                <a:solidFill>
                  <a:schemeClr val="bg1"/>
                </a:solidFill>
              </a:rPr>
              <a:t>决定系数（</a:t>
            </a:r>
            <a:r>
              <a:rPr lang="en-US" altLang="zh-CN" sz="1600" dirty="0">
                <a:solidFill>
                  <a:schemeClr val="bg1"/>
                </a:solidFill>
              </a:rPr>
              <a:t>Coefficient of determination</a:t>
            </a:r>
            <a:r>
              <a:rPr lang="zh-CN" altLang="en-US" sz="1600" dirty="0">
                <a:solidFill>
                  <a:schemeClr val="bg1"/>
                </a:solidFill>
              </a:rPr>
              <a:t>）是统计学中用于度量因变量的变异中可由自变量解释部分所占的比例，以此来判断回归模型的解释力。在普通的</a:t>
            </a:r>
            <a:r>
              <a:rPr lang="en-US" altLang="zh-CN" sz="1600" dirty="0">
                <a:solidFill>
                  <a:schemeClr val="bg1"/>
                </a:solidFill>
              </a:rPr>
              <a:t>OLS</a:t>
            </a:r>
            <a:r>
              <a:rPr lang="zh-CN" altLang="en-US" sz="1600" dirty="0">
                <a:solidFill>
                  <a:schemeClr val="bg1"/>
                </a:solidFill>
              </a:rPr>
              <a:t>回归中，它使用</a:t>
            </a:r>
            <a:r>
              <a:rPr lang="en-US" altLang="zh-CN" sz="1600" dirty="0">
                <a:solidFill>
                  <a:schemeClr val="bg1"/>
                </a:solidFill>
              </a:rPr>
              <a:t>R-squared</a:t>
            </a:r>
            <a:r>
              <a:rPr lang="zh-CN" altLang="en-US" sz="1600" dirty="0">
                <a:solidFill>
                  <a:schemeClr val="bg1"/>
                </a:solidFill>
              </a:rPr>
              <a:t>来表示。如果是简单线性回归（</a:t>
            </a:r>
            <a:r>
              <a:rPr lang="en-US" altLang="zh-CN" sz="1600" dirty="0">
                <a:solidFill>
                  <a:schemeClr val="bg1"/>
                </a:solidFill>
              </a:rPr>
              <a:t>y=</a:t>
            </a:r>
            <a:r>
              <a:rPr lang="en-US" altLang="zh-CN" sz="1600" dirty="0" err="1">
                <a:solidFill>
                  <a:schemeClr val="bg1"/>
                </a:solidFill>
              </a:rPr>
              <a:t>a+bx+e</a:t>
            </a:r>
            <a:r>
              <a:rPr lang="zh-CN" altLang="en-US" sz="1600" dirty="0">
                <a:solidFill>
                  <a:schemeClr val="bg1"/>
                </a:solidFill>
              </a:rPr>
              <a:t>），那么</a:t>
            </a:r>
            <a:r>
              <a:rPr lang="en-US" altLang="zh-CN" sz="1600" dirty="0">
                <a:solidFill>
                  <a:schemeClr val="bg1"/>
                </a:solidFill>
              </a:rPr>
              <a:t>R-squared</a:t>
            </a:r>
            <a:r>
              <a:rPr lang="zh-CN" altLang="en-US" sz="1600" dirty="0">
                <a:solidFill>
                  <a:schemeClr val="bg1"/>
                </a:solidFill>
              </a:rPr>
              <a:t>就是</a:t>
            </a:r>
            <a:r>
              <a:rPr lang="en-US" altLang="zh-CN" sz="1600" dirty="0">
                <a:solidFill>
                  <a:schemeClr val="bg1"/>
                </a:solidFill>
              </a:rPr>
              <a:t>x</a:t>
            </a:r>
            <a:r>
              <a:rPr lang="zh-CN" altLang="en-US" sz="1600" dirty="0">
                <a:solidFill>
                  <a:schemeClr val="bg1"/>
                </a:solidFill>
              </a:rPr>
              <a:t>与</a:t>
            </a:r>
            <a:r>
              <a:rPr lang="en-US" altLang="zh-CN" sz="1600" dirty="0">
                <a:solidFill>
                  <a:schemeClr val="bg1"/>
                </a:solidFill>
              </a:rPr>
              <a:t>y</a:t>
            </a:r>
            <a:r>
              <a:rPr lang="zh-CN" altLang="en-US" sz="1600" dirty="0">
                <a:solidFill>
                  <a:schemeClr val="bg1"/>
                </a:solidFill>
              </a:rPr>
              <a:t>相关系数的平方。如果有多个</a:t>
            </a:r>
            <a:r>
              <a:rPr lang="en-US" altLang="zh-CN" sz="1600" dirty="0">
                <a:solidFill>
                  <a:schemeClr val="bg1"/>
                </a:solidFill>
              </a:rPr>
              <a:t>x</a:t>
            </a:r>
            <a:r>
              <a:rPr lang="zh-CN" altLang="en-US" sz="1600" dirty="0">
                <a:solidFill>
                  <a:schemeClr val="bg1"/>
                </a:solidFill>
              </a:rPr>
              <a:t>，那么就是多重相关系数的平方。</a:t>
            </a:r>
            <a:endParaRPr lang="en-US" altLang="zh-CN" sz="1600" dirty="0">
              <a:solidFill>
                <a:schemeClr val="bg1"/>
              </a:solidFill>
            </a:endParaRPr>
          </a:p>
        </p:txBody>
      </p:sp>
    </p:spTree>
    <p:extLst>
      <p:ext uri="{BB962C8B-B14F-4D97-AF65-F5344CB8AC3E}">
        <p14:creationId xmlns:p14="http://schemas.microsoft.com/office/powerpoint/2010/main" val="141732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Titillium Web Light"/>
                <a:ea typeface="Titillium Web Light"/>
                <a:cs typeface="Titillium Web Light"/>
                <a:sym typeface="Titillium Web Light"/>
              </a:rPr>
              <a:t>R</a:t>
            </a:r>
            <a:r>
              <a:rPr lang="en-US" altLang="zh-CN" sz="3200" baseline="30000" dirty="0">
                <a:solidFill>
                  <a:schemeClr val="lt1"/>
                </a:solidFill>
                <a:latin typeface="Titillium Web Light"/>
                <a:ea typeface="Titillium Web Light"/>
                <a:cs typeface="Titillium Web Light"/>
                <a:sym typeface="Titillium Web Light"/>
              </a:rPr>
              <a:t>2 </a:t>
            </a:r>
            <a:r>
              <a:rPr lang="en-US" altLang="zh-CN" sz="3200" dirty="0">
                <a:solidFill>
                  <a:schemeClr val="lt1"/>
                </a:solidFill>
                <a:latin typeface="Titillium Web Light"/>
                <a:ea typeface="Titillium Web Light"/>
                <a:cs typeface="Titillium Web Light"/>
                <a:sym typeface="Titillium Web Light"/>
              </a:rPr>
              <a:t>(R-squared)</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zh-CN" altLang="en-US" sz="1600" dirty="0">
                <a:solidFill>
                  <a:schemeClr val="bg1"/>
                </a:solidFill>
              </a:rPr>
              <a:t>在建模中，同样有类似方差解释比例（</a:t>
            </a:r>
            <a:r>
              <a:rPr lang="en-US" altLang="zh-CN" sz="1600" dirty="0">
                <a:solidFill>
                  <a:schemeClr val="bg1"/>
                </a:solidFill>
              </a:rPr>
              <a:t>Cumulative Prop. Variance Explained</a:t>
            </a:r>
            <a:r>
              <a:rPr lang="zh-CN" altLang="en-US" sz="1600" dirty="0">
                <a:solidFill>
                  <a:schemeClr val="bg1"/>
                </a:solidFill>
              </a:rPr>
              <a:t>）的说法。判定系数</a:t>
            </a:r>
            <a:r>
              <a:rPr lang="en-US" altLang="zh-CN" sz="1600" dirty="0">
                <a:solidFill>
                  <a:schemeClr val="bg1"/>
                </a:solidFill>
              </a:rPr>
              <a:t>/</a:t>
            </a:r>
            <a:r>
              <a:rPr lang="zh-CN" altLang="en-US" sz="1600" dirty="0">
                <a:solidFill>
                  <a:schemeClr val="bg1"/>
                </a:solidFill>
              </a:rPr>
              <a:t>决定系数（</a:t>
            </a:r>
            <a:r>
              <a:rPr lang="en-US" altLang="zh-CN" sz="1600" dirty="0">
                <a:solidFill>
                  <a:schemeClr val="bg1"/>
                </a:solidFill>
              </a:rPr>
              <a:t>Coefficient of determination</a:t>
            </a:r>
            <a:r>
              <a:rPr lang="zh-CN" altLang="en-US" sz="1600" dirty="0">
                <a:solidFill>
                  <a:schemeClr val="bg1"/>
                </a:solidFill>
              </a:rPr>
              <a:t>）是统计学中用于度量因变量的变异中可由自变量解释部分所占的比例，以此来判断回归模型的解释力。在普通的</a:t>
            </a:r>
            <a:r>
              <a:rPr lang="en-US" altLang="zh-CN" sz="1600" dirty="0">
                <a:solidFill>
                  <a:schemeClr val="bg1"/>
                </a:solidFill>
              </a:rPr>
              <a:t>OLS</a:t>
            </a:r>
            <a:r>
              <a:rPr lang="zh-CN" altLang="en-US" sz="1600" dirty="0">
                <a:solidFill>
                  <a:schemeClr val="bg1"/>
                </a:solidFill>
              </a:rPr>
              <a:t>回归中，它使用</a:t>
            </a:r>
            <a:r>
              <a:rPr lang="en-US" altLang="zh-CN" sz="1600" dirty="0">
                <a:solidFill>
                  <a:schemeClr val="bg1"/>
                </a:solidFill>
              </a:rPr>
              <a:t>R-squared</a:t>
            </a:r>
            <a:r>
              <a:rPr lang="zh-CN" altLang="en-US" sz="1600" dirty="0">
                <a:solidFill>
                  <a:schemeClr val="bg1"/>
                </a:solidFill>
              </a:rPr>
              <a:t>来表示。如果是简单线性回归（</a:t>
            </a:r>
            <a:r>
              <a:rPr lang="en-US" altLang="zh-CN" sz="1600" dirty="0">
                <a:solidFill>
                  <a:schemeClr val="bg1"/>
                </a:solidFill>
              </a:rPr>
              <a:t>y=</a:t>
            </a:r>
            <a:r>
              <a:rPr lang="en-US" altLang="zh-CN" sz="1600" dirty="0" err="1">
                <a:solidFill>
                  <a:schemeClr val="bg1"/>
                </a:solidFill>
              </a:rPr>
              <a:t>a+bx+e</a:t>
            </a:r>
            <a:r>
              <a:rPr lang="zh-CN" altLang="en-US" sz="1600" dirty="0">
                <a:solidFill>
                  <a:schemeClr val="bg1"/>
                </a:solidFill>
              </a:rPr>
              <a:t>），那么</a:t>
            </a:r>
            <a:r>
              <a:rPr lang="en-US" altLang="zh-CN" sz="1600" dirty="0">
                <a:solidFill>
                  <a:schemeClr val="bg1"/>
                </a:solidFill>
              </a:rPr>
              <a:t>R-squared</a:t>
            </a:r>
            <a:r>
              <a:rPr lang="zh-CN" altLang="en-US" sz="1600" dirty="0">
                <a:solidFill>
                  <a:schemeClr val="bg1"/>
                </a:solidFill>
              </a:rPr>
              <a:t>就是</a:t>
            </a:r>
            <a:r>
              <a:rPr lang="en-US" altLang="zh-CN" sz="1600" dirty="0">
                <a:solidFill>
                  <a:schemeClr val="bg1"/>
                </a:solidFill>
              </a:rPr>
              <a:t>x</a:t>
            </a:r>
            <a:r>
              <a:rPr lang="zh-CN" altLang="en-US" sz="1600" dirty="0">
                <a:solidFill>
                  <a:schemeClr val="bg1"/>
                </a:solidFill>
              </a:rPr>
              <a:t>与</a:t>
            </a:r>
            <a:r>
              <a:rPr lang="en-US" altLang="zh-CN" sz="1600" dirty="0">
                <a:solidFill>
                  <a:schemeClr val="bg1"/>
                </a:solidFill>
              </a:rPr>
              <a:t>y</a:t>
            </a:r>
            <a:r>
              <a:rPr lang="zh-CN" altLang="en-US" sz="1600" dirty="0">
                <a:solidFill>
                  <a:schemeClr val="bg1"/>
                </a:solidFill>
              </a:rPr>
              <a:t>相关系数的平方。如果有多个</a:t>
            </a:r>
            <a:r>
              <a:rPr lang="en-US" altLang="zh-CN" sz="1600" dirty="0">
                <a:solidFill>
                  <a:schemeClr val="bg1"/>
                </a:solidFill>
              </a:rPr>
              <a:t>x</a:t>
            </a:r>
            <a:r>
              <a:rPr lang="zh-CN" altLang="en-US" sz="1600" dirty="0">
                <a:solidFill>
                  <a:schemeClr val="bg1"/>
                </a:solidFill>
              </a:rPr>
              <a:t>，那么就是多重相关系数的平方。</a:t>
            </a:r>
            <a:endParaRPr lang="en-US" altLang="zh-CN" sz="1600" dirty="0">
              <a:solidFill>
                <a:schemeClr val="bg1"/>
              </a:solidFill>
            </a:endParaRPr>
          </a:p>
          <a:p>
            <a:endParaRPr lang="en-US" altLang="zh-CN" sz="1600" dirty="0">
              <a:solidFill>
                <a:schemeClr val="bg1"/>
              </a:solidFill>
            </a:endParaRPr>
          </a:p>
          <a:p>
            <a:r>
              <a:rPr lang="zh-CN" altLang="en-US" sz="1600" dirty="0">
                <a:solidFill>
                  <a:schemeClr val="bg1"/>
                </a:solidFill>
              </a:rPr>
              <a:t>相关和构成有什么关系？</a:t>
            </a:r>
            <a:endParaRPr lang="en-US" altLang="zh-CN" sz="1600" dirty="0">
              <a:solidFill>
                <a:schemeClr val="bg1"/>
              </a:solidFill>
            </a:endParaRPr>
          </a:p>
        </p:txBody>
      </p:sp>
    </p:spTree>
    <p:extLst>
      <p:ext uri="{BB962C8B-B14F-4D97-AF65-F5344CB8AC3E}">
        <p14:creationId xmlns:p14="http://schemas.microsoft.com/office/powerpoint/2010/main" val="67836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Titillium Web Light"/>
                <a:ea typeface="Titillium Web Light"/>
                <a:cs typeface="Titillium Web Light"/>
                <a:sym typeface="Titillium Web Light"/>
              </a:rPr>
              <a:t>R</a:t>
            </a:r>
            <a:r>
              <a:rPr lang="en-US" altLang="zh-CN" sz="3200" baseline="30000" dirty="0">
                <a:solidFill>
                  <a:schemeClr val="lt1"/>
                </a:solidFill>
                <a:latin typeface="Titillium Web Light"/>
                <a:ea typeface="Titillium Web Light"/>
                <a:cs typeface="Titillium Web Light"/>
                <a:sym typeface="Titillium Web Light"/>
              </a:rPr>
              <a:t>2 </a:t>
            </a:r>
            <a:r>
              <a:rPr lang="en-US" altLang="zh-CN" sz="3200" dirty="0">
                <a:solidFill>
                  <a:schemeClr val="lt1"/>
                </a:solidFill>
                <a:latin typeface="Titillium Web Light"/>
                <a:ea typeface="Titillium Web Light"/>
                <a:cs typeface="Titillium Web Light"/>
                <a:sym typeface="Titillium Web Light"/>
              </a:rPr>
              <a:t>(R-squared)</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en-US" altLang="zh-CN" sz="1600" dirty="0">
                <a:solidFill>
                  <a:schemeClr val="bg1"/>
                </a:solidFill>
              </a:rPr>
              <a:t>R-squared</a:t>
            </a:r>
            <a:r>
              <a:rPr lang="zh-CN" altLang="en-US" sz="1600" dirty="0">
                <a:solidFill>
                  <a:schemeClr val="bg1"/>
                </a:solidFill>
              </a:rPr>
              <a:t>的取值从</a:t>
            </a:r>
            <a:r>
              <a:rPr lang="en-US" altLang="zh-CN" sz="1600" dirty="0">
                <a:solidFill>
                  <a:schemeClr val="bg1"/>
                </a:solidFill>
              </a:rPr>
              <a:t>0-1</a:t>
            </a:r>
            <a:r>
              <a:rPr lang="zh-CN" altLang="en-US" sz="1600" dirty="0">
                <a:solidFill>
                  <a:schemeClr val="bg1"/>
                </a:solidFill>
              </a:rPr>
              <a:t>。越大说明集群</a:t>
            </a:r>
            <a:r>
              <a:rPr lang="en-US" altLang="zh-CN" sz="1600" dirty="0">
                <a:solidFill>
                  <a:schemeClr val="bg1"/>
                </a:solidFill>
              </a:rPr>
              <a:t>x</a:t>
            </a:r>
            <a:r>
              <a:rPr lang="zh-CN" altLang="en-US" sz="1600" dirty="0">
                <a:solidFill>
                  <a:schemeClr val="bg1"/>
                </a:solidFill>
              </a:rPr>
              <a:t>与</a:t>
            </a:r>
            <a:r>
              <a:rPr lang="en-US" altLang="zh-CN" sz="1600" dirty="0">
                <a:solidFill>
                  <a:schemeClr val="bg1"/>
                </a:solidFill>
              </a:rPr>
              <a:t>y</a:t>
            </a:r>
            <a:r>
              <a:rPr lang="zh-CN" altLang="en-US" sz="1600" dirty="0">
                <a:solidFill>
                  <a:schemeClr val="bg1"/>
                </a:solidFill>
              </a:rPr>
              <a:t>越接近。所以能说明“构成问题”。</a:t>
            </a:r>
            <a:endParaRPr lang="en-US" altLang="zh-CN" sz="1600" dirty="0">
              <a:solidFill>
                <a:schemeClr val="bg1"/>
              </a:solidFill>
            </a:endParaRPr>
          </a:p>
        </p:txBody>
      </p:sp>
    </p:spTree>
    <p:extLst>
      <p:ext uri="{BB962C8B-B14F-4D97-AF65-F5344CB8AC3E}">
        <p14:creationId xmlns:p14="http://schemas.microsoft.com/office/powerpoint/2010/main" val="2942923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 </a:t>
            </a:r>
            <a:r>
              <a:rPr lang="zh-CN" altLang="en-US" dirty="0"/>
              <a:t>（验证性）因子分析</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Confirmatory factor analysis </a:t>
            </a:r>
            <a:r>
              <a:rPr lang="zh-CN" altLang="en-US" sz="1400" dirty="0"/>
              <a:t>进入潜变量模型</a:t>
            </a:r>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698755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2.1 </a:t>
            </a:r>
            <a:r>
              <a:rPr lang="zh-CN" altLang="en-US" dirty="0"/>
              <a:t>结构方程模型简介</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Structure Equation Model</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17</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50437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A50F1-2111-4018-89B7-569909C287C5}"/>
              </a:ext>
            </a:extLst>
          </p:cNvPr>
          <p:cNvSpPr>
            <a:spLocks noGrp="1"/>
          </p:cNvSpPr>
          <p:nvPr>
            <p:ph type="title"/>
          </p:nvPr>
        </p:nvSpPr>
        <p:spPr/>
        <p:txBody>
          <a:bodyPr/>
          <a:lstStyle/>
          <a:p>
            <a:r>
              <a:rPr lang="zh-CN" altLang="en-US" sz="2000" dirty="0"/>
              <a:t>结构方程模型（</a:t>
            </a:r>
            <a:r>
              <a:rPr lang="en-US" altLang="zh-CN" sz="2000" dirty="0"/>
              <a:t>Structure Equation Model, SEM</a:t>
            </a:r>
            <a:r>
              <a:rPr lang="zh-CN" altLang="en-US" sz="2000" dirty="0"/>
              <a:t>）</a:t>
            </a:r>
          </a:p>
        </p:txBody>
      </p:sp>
      <p:sp>
        <p:nvSpPr>
          <p:cNvPr id="3" name="文本占位符 2">
            <a:extLst>
              <a:ext uri="{FF2B5EF4-FFF2-40B4-BE49-F238E27FC236}">
                <a16:creationId xmlns:a16="http://schemas.microsoft.com/office/drawing/2014/main" id="{A3CE890A-DD51-4B67-BE43-3903F8A577FE}"/>
              </a:ext>
            </a:extLst>
          </p:cNvPr>
          <p:cNvSpPr>
            <a:spLocks noGrp="1"/>
          </p:cNvSpPr>
          <p:nvPr>
            <p:ph type="body" idx="1"/>
          </p:nvPr>
        </p:nvSpPr>
        <p:spPr/>
        <p:txBody>
          <a:bodyPr/>
          <a:lstStyle/>
          <a:p>
            <a:r>
              <a:rPr lang="zh-CN" altLang="en-US" sz="1600" dirty="0"/>
              <a:t>常用于社会与行为科学</a:t>
            </a:r>
            <a:endParaRPr lang="en-US" altLang="zh-CN" sz="1600" dirty="0"/>
          </a:p>
          <a:p>
            <a:r>
              <a:rPr lang="zh-CN" altLang="en-US" sz="1600" dirty="0"/>
              <a:t>我们通常指（横截面数据情况下的）潜变量模型</a:t>
            </a:r>
            <a:endParaRPr lang="en-US" altLang="zh-CN" sz="1600" dirty="0"/>
          </a:p>
          <a:p>
            <a:r>
              <a:rPr lang="zh-CN" altLang="en-US" sz="1600" dirty="0"/>
              <a:t>它一般包含验证性因素分析（</a:t>
            </a:r>
            <a:r>
              <a:rPr lang="en-US" altLang="zh-CN" sz="1600" dirty="0"/>
              <a:t>Confirmatory data analysis</a:t>
            </a:r>
            <a:r>
              <a:rPr lang="zh-CN" altLang="en-US" sz="1600" dirty="0"/>
              <a:t>）</a:t>
            </a:r>
            <a:endParaRPr lang="en-US" altLang="zh-CN" sz="1600" dirty="0"/>
          </a:p>
          <a:p>
            <a:endParaRPr lang="en-US" altLang="zh-CN" sz="1600" dirty="0"/>
          </a:p>
          <a:p>
            <a:r>
              <a:rPr lang="zh-CN" altLang="en-US" sz="1600" dirty="0"/>
              <a:t>高级的结构方程模型可以用来证实因果的存在（结构因果模型，</a:t>
            </a:r>
            <a:r>
              <a:rPr lang="en-US" altLang="zh-CN" sz="1600" dirty="0"/>
              <a:t>Structure Causal Model, SCM</a:t>
            </a:r>
            <a:r>
              <a:rPr lang="zh-CN" altLang="en-US" sz="1600" dirty="0"/>
              <a:t>）</a:t>
            </a:r>
            <a:endParaRPr lang="en-US" altLang="zh-CN" sz="1600" dirty="0"/>
          </a:p>
          <a:p>
            <a:r>
              <a:rPr lang="zh-CN" altLang="en-US" sz="1600" dirty="0"/>
              <a:t>难度级别：普通院校的社科硕士的方法论课程，最后一章水平</a:t>
            </a:r>
          </a:p>
        </p:txBody>
      </p:sp>
      <p:sp>
        <p:nvSpPr>
          <p:cNvPr id="4" name="灯片编号占位符 3">
            <a:extLst>
              <a:ext uri="{FF2B5EF4-FFF2-40B4-BE49-F238E27FC236}">
                <a16:creationId xmlns:a16="http://schemas.microsoft.com/office/drawing/2014/main" id="{0ACA1BAD-3C58-4803-9BBF-BC70E94930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095655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ED8AD-0341-42B3-8143-8EC7E07A917F}"/>
              </a:ext>
            </a:extLst>
          </p:cNvPr>
          <p:cNvSpPr>
            <a:spLocks noGrp="1"/>
          </p:cNvSpPr>
          <p:nvPr>
            <p:ph type="title"/>
          </p:nvPr>
        </p:nvSpPr>
        <p:spPr/>
        <p:txBody>
          <a:bodyPr/>
          <a:lstStyle/>
          <a:p>
            <a:r>
              <a:rPr lang="zh-CN" altLang="en-US" dirty="0"/>
              <a:t>什么是潜变量理论？（抄自</a:t>
            </a:r>
            <a:r>
              <a:rPr lang="en-US" altLang="zh-CN" dirty="0"/>
              <a:t>EN Wiki</a:t>
            </a:r>
            <a:r>
              <a:rPr lang="zh-CN" altLang="en-US" dirty="0"/>
              <a:t>，机翻）</a:t>
            </a:r>
          </a:p>
        </p:txBody>
      </p:sp>
      <p:sp>
        <p:nvSpPr>
          <p:cNvPr id="3" name="文本占位符 2">
            <a:extLst>
              <a:ext uri="{FF2B5EF4-FFF2-40B4-BE49-F238E27FC236}">
                <a16:creationId xmlns:a16="http://schemas.microsoft.com/office/drawing/2014/main" id="{BD2BC1BB-7169-41CD-A15A-DBE5CE2E529E}"/>
              </a:ext>
            </a:extLst>
          </p:cNvPr>
          <p:cNvSpPr>
            <a:spLocks noGrp="1"/>
          </p:cNvSpPr>
          <p:nvPr>
            <p:ph type="body" idx="1"/>
          </p:nvPr>
        </p:nvSpPr>
        <p:spPr/>
        <p:txBody>
          <a:bodyPr/>
          <a:lstStyle/>
          <a:p>
            <a:r>
              <a:rPr lang="zh-CN" altLang="en-US" sz="1200" dirty="0"/>
              <a:t>在统计学中，潜在变量（来自拉丁语：</a:t>
            </a:r>
            <a:r>
              <a:rPr lang="en-US" altLang="zh-CN" sz="1200" dirty="0" err="1"/>
              <a:t>lateo</a:t>
            </a:r>
            <a:r>
              <a:rPr lang="zh-CN" altLang="en-US" sz="1200" dirty="0"/>
              <a:t>的现在分词，“隐藏的谎言”）是只能通过数学模型从其他可直接观察或测量的可观察变量中间接推断出来的变量。</a:t>
            </a:r>
            <a:r>
              <a:rPr lang="en-US" altLang="zh-CN" sz="1200" dirty="0"/>
              <a:t>[1]</a:t>
            </a:r>
            <a:r>
              <a:rPr lang="zh-CN" altLang="en-US" sz="1200" dirty="0"/>
              <a:t>这种潜在变量模型被用于许多学科，包括政治学、人口学、工程学、医学、生态学、物理学、机器学习</a:t>
            </a:r>
            <a:r>
              <a:rPr lang="en-US" altLang="zh-CN" sz="1200" dirty="0"/>
              <a:t>/</a:t>
            </a:r>
            <a:r>
              <a:rPr lang="zh-CN" altLang="en-US" sz="1200" dirty="0"/>
              <a:t>人工智能、生物信息学、化学计量学、自然语言处理、管理学和社会科学。</a:t>
            </a:r>
          </a:p>
          <a:p>
            <a:endParaRPr lang="zh-CN" altLang="en-US" sz="1200" dirty="0"/>
          </a:p>
          <a:p>
            <a:r>
              <a:rPr lang="zh-CN" altLang="en-US" sz="1200" dirty="0"/>
              <a:t>潜在变量可能对应于物理现实的各个方面。这些原则上可以测量，但出于实际原因可能无法测量。在这种情况下，通常使用术语隐藏变量（反映变量有意义但不可观察的事实）。其他潜在变量对应于抽象概念，如类别、行为或心理状态或数据结构。在这些情况下可以使用 术语假设变量或假设结构。</a:t>
            </a:r>
          </a:p>
          <a:p>
            <a:endParaRPr lang="zh-CN" altLang="en-US" sz="1200" dirty="0"/>
          </a:p>
          <a:p>
            <a:r>
              <a:rPr lang="zh-CN" altLang="en-US" sz="1200" dirty="0"/>
              <a:t>使用潜在变量可以减少数据的维度。许多可观察变量可以聚合在一个模型中以表示一个基本概念，从而更容易理解数据。从这个意义上说，它们起着类似于科学理论的作用。同时，潜在变量将现实世界中 可观察到的“次符号”数据与模型世界中的符号数据联系起来。</a:t>
            </a:r>
          </a:p>
        </p:txBody>
      </p:sp>
      <p:sp>
        <p:nvSpPr>
          <p:cNvPr id="4" name="灯片编号占位符 3">
            <a:extLst>
              <a:ext uri="{FF2B5EF4-FFF2-40B4-BE49-F238E27FC236}">
                <a16:creationId xmlns:a16="http://schemas.microsoft.com/office/drawing/2014/main" id="{986C9798-3E7B-4227-A0B7-68C2224B7C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71878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lvl="0"/>
            <a:r>
              <a:rPr lang="en-US" altLang="zh-CN" dirty="0"/>
              <a:t>Menu[a]</a:t>
            </a:r>
            <a:endParaRPr dirty="0"/>
          </a:p>
        </p:txBody>
      </p:sp>
      <p:sp>
        <p:nvSpPr>
          <p:cNvPr id="159" name="Google Shape;159;p21"/>
          <p:cNvSpPr txBox="1">
            <a:spLocks noGrp="1"/>
          </p:cNvSpPr>
          <p:nvPr>
            <p:ph type="body" idx="1"/>
          </p:nvPr>
        </p:nvSpPr>
        <p:spPr>
          <a:xfrm>
            <a:off x="975250" y="1575125"/>
            <a:ext cx="2202900" cy="2702700"/>
          </a:xfrm>
          <a:prstGeom prst="rect">
            <a:avLst/>
          </a:prstGeom>
        </p:spPr>
        <p:txBody>
          <a:bodyPr spcFirstLastPara="1" wrap="square" lIns="0" tIns="0" rIns="0" bIns="0" anchor="t" anchorCtr="0">
            <a:noAutofit/>
          </a:bodyPr>
          <a:lstStyle/>
          <a:p>
            <a:pPr marL="114300" indent="0">
              <a:buNone/>
            </a:pPr>
            <a:r>
              <a:rPr lang="zh-CN" altLang="en-US" dirty="0"/>
              <a:t>统计思维的两条通路</a:t>
            </a:r>
            <a:endParaRPr lang="en-US" altLang="zh-CN" dirty="0"/>
          </a:p>
          <a:p>
            <a:pPr marL="457200" lvl="1">
              <a:spcBef>
                <a:spcPts val="600"/>
              </a:spcBef>
              <a:buClr>
                <a:schemeClr val="lt2"/>
              </a:buClr>
            </a:pPr>
            <a:r>
              <a:rPr lang="en-US" altLang="zh-CN" dirty="0"/>
              <a:t>EDA</a:t>
            </a:r>
            <a:r>
              <a:rPr lang="zh-CN" altLang="en-US" dirty="0"/>
              <a:t>：降维问题</a:t>
            </a:r>
            <a:endParaRPr lang="en-US" altLang="zh-CN" dirty="0"/>
          </a:p>
          <a:p>
            <a:pPr marL="457200" lvl="1">
              <a:spcBef>
                <a:spcPts val="600"/>
              </a:spcBef>
              <a:buClr>
                <a:schemeClr val="lt2"/>
              </a:buClr>
            </a:pPr>
            <a:r>
              <a:rPr lang="en-US" altLang="zh-CN" dirty="0"/>
              <a:t>CDA</a:t>
            </a:r>
            <a:r>
              <a:rPr lang="zh-CN" altLang="en-US" dirty="0"/>
              <a:t>：构成问题</a:t>
            </a:r>
            <a:endParaRPr lang="en-US" altLang="zh-CN" dirty="0"/>
          </a:p>
        </p:txBody>
      </p:sp>
      <p:sp>
        <p:nvSpPr>
          <p:cNvPr id="160" name="Google Shape;160;p21"/>
          <p:cNvSpPr txBox="1">
            <a:spLocks noGrp="1"/>
          </p:cNvSpPr>
          <p:nvPr>
            <p:ph type="body" idx="2"/>
          </p:nvPr>
        </p:nvSpPr>
        <p:spPr>
          <a:xfrm>
            <a:off x="3470500" y="1529907"/>
            <a:ext cx="2202900" cy="2702700"/>
          </a:xfrm>
          <a:prstGeom prst="rect">
            <a:avLst/>
          </a:prstGeom>
        </p:spPr>
        <p:txBody>
          <a:bodyPr spcFirstLastPara="1" wrap="square" lIns="0" tIns="0" rIns="0" bIns="0" anchor="t" anchorCtr="0">
            <a:noAutofit/>
          </a:bodyPr>
          <a:lstStyle/>
          <a:p>
            <a:pPr marL="114300" indent="0">
              <a:buNone/>
            </a:pPr>
            <a:r>
              <a:rPr lang="zh-CN" altLang="en-US" dirty="0"/>
              <a:t>对于降维问题，我们有什么（常用的）方法？</a:t>
            </a:r>
            <a:endParaRPr lang="en-US" altLang="zh-CN" dirty="0"/>
          </a:p>
          <a:p>
            <a:r>
              <a:rPr lang="zh-CN" altLang="en-US" dirty="0"/>
              <a:t>主成分分析</a:t>
            </a:r>
            <a:endParaRPr lang="en-US" altLang="zh-CN" dirty="0"/>
          </a:p>
          <a:p>
            <a:r>
              <a:rPr lang="zh-CN" altLang="en-US" dirty="0"/>
              <a:t>（探索性）因子分析</a:t>
            </a:r>
            <a:endParaRPr lang="en-US" altLang="zh-CN" dirty="0"/>
          </a:p>
          <a:p>
            <a:r>
              <a:rPr lang="zh-CN" altLang="en-US" sz="1050" dirty="0"/>
              <a:t>独立成分分析</a:t>
            </a:r>
            <a:endParaRPr lang="en-US" altLang="zh-CN" sz="1050" dirty="0"/>
          </a:p>
          <a:p>
            <a:r>
              <a:rPr lang="zh-CN" altLang="en-US" sz="1050" dirty="0"/>
              <a:t>非负矩阵分解、流形学习、</a:t>
            </a:r>
            <a:r>
              <a:rPr lang="en-US" altLang="zh-CN" sz="1050" dirty="0"/>
              <a:t>t-SNE……</a:t>
            </a:r>
          </a:p>
        </p:txBody>
      </p:sp>
      <p:sp>
        <p:nvSpPr>
          <p:cNvPr id="161" name="Google Shape;161;p21"/>
          <p:cNvSpPr txBox="1">
            <a:spLocks noGrp="1"/>
          </p:cNvSpPr>
          <p:nvPr>
            <p:ph type="body" idx="3"/>
          </p:nvPr>
        </p:nvSpPr>
        <p:spPr>
          <a:xfrm>
            <a:off x="5975475" y="1529907"/>
            <a:ext cx="22029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dirty="0"/>
              <a:t>对于构成问题，我们有什么（确定的）方法？</a:t>
            </a:r>
            <a:endParaRPr dirty="0"/>
          </a:p>
          <a:p>
            <a:r>
              <a:rPr lang="zh-CN" altLang="en-US" dirty="0"/>
              <a:t>回归与建模</a:t>
            </a:r>
            <a:endParaRPr lang="en-US" altLang="zh-CN" dirty="0"/>
          </a:p>
          <a:p>
            <a:r>
              <a:rPr lang="zh-CN" altLang="en-US" dirty="0"/>
              <a:t>结构性问题：（验证性）因素分析</a:t>
            </a:r>
            <a:endParaRPr lang="en-US" altLang="zh-CN" dirty="0"/>
          </a:p>
          <a:p>
            <a:pPr marL="0" lvl="0" indent="0" algn="l" rtl="0">
              <a:spcBef>
                <a:spcPts val="600"/>
              </a:spcBef>
              <a:spcAft>
                <a:spcPts val="0"/>
              </a:spcAft>
              <a:buNone/>
            </a:pPr>
            <a:endParaRPr dirty="0"/>
          </a:p>
        </p:txBody>
      </p:sp>
      <p:sp>
        <p:nvSpPr>
          <p:cNvPr id="7" name="灯片编号占位符 1">
            <a:extLst>
              <a:ext uri="{FF2B5EF4-FFF2-40B4-BE49-F238E27FC236}">
                <a16:creationId xmlns:a16="http://schemas.microsoft.com/office/drawing/2014/main" id="{016A8588-5CAE-449D-AFF4-3EA28A4F4B4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90313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2D50A-74B6-4A62-9E52-672A23F336DB}"/>
              </a:ext>
            </a:extLst>
          </p:cNvPr>
          <p:cNvSpPr>
            <a:spLocks noGrp="1"/>
          </p:cNvSpPr>
          <p:nvPr>
            <p:ph type="title"/>
          </p:nvPr>
        </p:nvSpPr>
        <p:spPr/>
        <p:txBody>
          <a:bodyPr/>
          <a:lstStyle/>
          <a:p>
            <a:r>
              <a:rPr lang="zh-CN" altLang="en-US" dirty="0"/>
              <a:t>如何做潜变量模型？</a:t>
            </a:r>
          </a:p>
        </p:txBody>
      </p:sp>
      <p:sp>
        <p:nvSpPr>
          <p:cNvPr id="3" name="文本占位符 2">
            <a:extLst>
              <a:ext uri="{FF2B5EF4-FFF2-40B4-BE49-F238E27FC236}">
                <a16:creationId xmlns:a16="http://schemas.microsoft.com/office/drawing/2014/main" id="{2BE67F06-02DB-4C25-8988-B0AC8AD4B589}"/>
              </a:ext>
            </a:extLst>
          </p:cNvPr>
          <p:cNvSpPr>
            <a:spLocks noGrp="1"/>
          </p:cNvSpPr>
          <p:nvPr>
            <p:ph type="body" idx="1"/>
          </p:nvPr>
        </p:nvSpPr>
        <p:spPr/>
        <p:txBody>
          <a:bodyPr/>
          <a:lstStyle/>
          <a:p>
            <a:r>
              <a:rPr lang="zh-CN" altLang="en-US" sz="1800" dirty="0"/>
              <a:t>先画图</a:t>
            </a:r>
          </a:p>
        </p:txBody>
      </p:sp>
      <p:sp>
        <p:nvSpPr>
          <p:cNvPr id="4" name="灯片编号占位符 3">
            <a:extLst>
              <a:ext uri="{FF2B5EF4-FFF2-40B4-BE49-F238E27FC236}">
                <a16:creationId xmlns:a16="http://schemas.microsoft.com/office/drawing/2014/main" id="{46130E44-3FD9-46C8-A47E-FC7669797A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椭圆 4">
            <a:extLst>
              <a:ext uri="{FF2B5EF4-FFF2-40B4-BE49-F238E27FC236}">
                <a16:creationId xmlns:a16="http://schemas.microsoft.com/office/drawing/2014/main" id="{B7B152B0-12E9-4C53-80BE-052E32E1D9F8}"/>
              </a:ext>
            </a:extLst>
          </p:cNvPr>
          <p:cNvSpPr/>
          <p:nvPr/>
        </p:nvSpPr>
        <p:spPr>
          <a:xfrm>
            <a:off x="1279161" y="1989547"/>
            <a:ext cx="1179226" cy="3547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AAADE-ABFD-4B74-ADF4-E4879A7B5C6A}"/>
              </a:ext>
            </a:extLst>
          </p:cNvPr>
          <p:cNvSpPr/>
          <p:nvPr/>
        </p:nvSpPr>
        <p:spPr>
          <a:xfrm>
            <a:off x="1326629" y="2659402"/>
            <a:ext cx="1084289" cy="3547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FA39BCC-DCB6-4C52-8979-27FCB142F46A}"/>
              </a:ext>
            </a:extLst>
          </p:cNvPr>
          <p:cNvSpPr/>
          <p:nvPr/>
        </p:nvSpPr>
        <p:spPr>
          <a:xfrm>
            <a:off x="1690022" y="3291227"/>
            <a:ext cx="356655" cy="3547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2975D34-0967-460F-87A7-B6C8EB31D76F}"/>
              </a:ext>
            </a:extLst>
          </p:cNvPr>
          <p:cNvSpPr txBox="1"/>
          <p:nvPr/>
        </p:nvSpPr>
        <p:spPr>
          <a:xfrm>
            <a:off x="2761449" y="1939276"/>
            <a:ext cx="5407201" cy="3170099"/>
          </a:xfrm>
          <a:prstGeom prst="rect">
            <a:avLst/>
          </a:prstGeom>
          <a:noFill/>
        </p:spPr>
        <p:txBody>
          <a:bodyPr wrap="square" rtlCol="0">
            <a:spAutoFit/>
          </a:bodyPr>
          <a:lstStyle/>
          <a:p>
            <a:pPr marL="76200">
              <a:spcBef>
                <a:spcPts val="600"/>
              </a:spcBef>
              <a:buClr>
                <a:schemeClr val="lt2"/>
              </a:buClr>
              <a:buSzPts val="2400"/>
            </a:pPr>
            <a:r>
              <a:rPr lang="zh-CN" altLang="en-US" sz="1600" dirty="0">
                <a:solidFill>
                  <a:schemeClr val="lt1"/>
                </a:solidFill>
                <a:latin typeface="Titillium Web Light"/>
                <a:sym typeface="Titillium Web Light"/>
              </a:rPr>
              <a:t>潜变量（</a:t>
            </a:r>
            <a:r>
              <a:rPr lang="en-US" altLang="zh-CN" sz="1600" dirty="0">
                <a:solidFill>
                  <a:schemeClr val="lt1"/>
                </a:solidFill>
                <a:latin typeface="Titillium Web Light"/>
                <a:sym typeface="Titillium Web Light"/>
              </a:rPr>
              <a:t>latent variable</a:t>
            </a:r>
            <a:r>
              <a:rPr lang="zh-CN" altLang="en-US" sz="1600" dirty="0">
                <a:solidFill>
                  <a:schemeClr val="lt1"/>
                </a:solidFill>
                <a:latin typeface="Titillium Web Light"/>
                <a:sym typeface="Titillium Web Light"/>
              </a:rPr>
              <a:t>）</a:t>
            </a:r>
            <a:endParaRPr lang="en-US" altLang="zh-CN" sz="1600" dirty="0">
              <a:solidFill>
                <a:schemeClr val="lt1"/>
              </a:solidFill>
              <a:latin typeface="Titillium Web Light"/>
              <a:sym typeface="Titillium Web Light"/>
            </a:endParaRPr>
          </a:p>
          <a:p>
            <a:pPr marL="76200">
              <a:spcBef>
                <a:spcPts val="600"/>
              </a:spcBef>
              <a:buClr>
                <a:schemeClr val="lt2"/>
              </a:buClr>
              <a:buSzPts val="2400"/>
            </a:pPr>
            <a:endParaRPr lang="en-US" altLang="zh-CN" sz="1600" dirty="0">
              <a:solidFill>
                <a:schemeClr val="lt1"/>
              </a:solidFill>
              <a:latin typeface="Titillium Web Light"/>
              <a:sym typeface="Titillium Web Light"/>
            </a:endParaRPr>
          </a:p>
          <a:p>
            <a:pPr marL="76200">
              <a:spcBef>
                <a:spcPts val="600"/>
              </a:spcBef>
              <a:buClr>
                <a:schemeClr val="lt2"/>
              </a:buClr>
              <a:buSzPts val="2400"/>
            </a:pPr>
            <a:r>
              <a:rPr lang="zh-CN" altLang="en-US" sz="1600" dirty="0">
                <a:solidFill>
                  <a:schemeClr val="lt1"/>
                </a:solidFill>
                <a:latin typeface="Titillium Web Light"/>
                <a:sym typeface="Titillium Web Light"/>
              </a:rPr>
              <a:t>显变量（</a:t>
            </a:r>
            <a:r>
              <a:rPr lang="en-US" altLang="zh-CN" sz="1600" dirty="0">
                <a:solidFill>
                  <a:schemeClr val="lt1"/>
                </a:solidFill>
                <a:latin typeface="Titillium Web Light"/>
                <a:sym typeface="Titillium Web Light"/>
              </a:rPr>
              <a:t>manifest variables, observable variable</a:t>
            </a:r>
            <a:r>
              <a:rPr lang="zh-CN" altLang="en-US" sz="1600" dirty="0">
                <a:solidFill>
                  <a:schemeClr val="lt1"/>
                </a:solidFill>
                <a:latin typeface="Titillium Web Light"/>
                <a:sym typeface="Titillium Web Light"/>
              </a:rPr>
              <a:t>）</a:t>
            </a:r>
            <a:endParaRPr lang="en-US" altLang="zh-CN" sz="1600" dirty="0">
              <a:solidFill>
                <a:schemeClr val="lt1"/>
              </a:solidFill>
              <a:latin typeface="Titillium Web Light"/>
              <a:sym typeface="Titillium Web Light"/>
            </a:endParaRPr>
          </a:p>
          <a:p>
            <a:pPr marL="76200">
              <a:spcBef>
                <a:spcPts val="600"/>
              </a:spcBef>
              <a:buClr>
                <a:schemeClr val="lt2"/>
              </a:buClr>
              <a:buSzPts val="2400"/>
            </a:pPr>
            <a:endParaRPr lang="en-US" altLang="zh-CN" sz="1600" dirty="0">
              <a:solidFill>
                <a:schemeClr val="lt1"/>
              </a:solidFill>
              <a:latin typeface="Titillium Web Light"/>
              <a:sym typeface="Titillium Web Light"/>
            </a:endParaRPr>
          </a:p>
          <a:p>
            <a:pPr marL="76200">
              <a:spcBef>
                <a:spcPts val="600"/>
              </a:spcBef>
              <a:buClr>
                <a:schemeClr val="lt2"/>
              </a:buClr>
              <a:buSzPts val="2400"/>
            </a:pPr>
            <a:r>
              <a:rPr lang="zh-CN" altLang="en-US" sz="1600" dirty="0">
                <a:solidFill>
                  <a:schemeClr val="lt1"/>
                </a:solidFill>
                <a:latin typeface="Titillium Web Light"/>
                <a:sym typeface="Titillium Web Light"/>
              </a:rPr>
              <a:t>误差（</a:t>
            </a:r>
            <a:r>
              <a:rPr lang="en-US" altLang="zh-CN" sz="1600" dirty="0">
                <a:solidFill>
                  <a:schemeClr val="lt1"/>
                </a:solidFill>
                <a:latin typeface="Titillium Web Light"/>
                <a:sym typeface="Titillium Web Light"/>
              </a:rPr>
              <a:t>error</a:t>
            </a:r>
            <a:r>
              <a:rPr lang="zh-CN" altLang="en-US" sz="1600" dirty="0">
                <a:solidFill>
                  <a:schemeClr val="lt1"/>
                </a:solidFill>
                <a:latin typeface="Titillium Web Light"/>
                <a:sym typeface="Titillium Web Light"/>
              </a:rPr>
              <a:t>），同样是潜在的。因为误差太多，用椭圆表示画出来的图就不好看了</a:t>
            </a:r>
            <a:endParaRPr lang="en-US" altLang="zh-CN" sz="1600" dirty="0">
              <a:solidFill>
                <a:schemeClr val="lt1"/>
              </a:solidFill>
              <a:latin typeface="Titillium Web Light"/>
              <a:sym typeface="Titillium Web Light"/>
            </a:endParaRPr>
          </a:p>
          <a:p>
            <a:pPr marL="76200">
              <a:spcBef>
                <a:spcPts val="600"/>
              </a:spcBef>
              <a:buClr>
                <a:schemeClr val="lt2"/>
              </a:buClr>
              <a:buSzPts val="2400"/>
            </a:pPr>
            <a:endParaRPr lang="en-US" altLang="zh-CN" sz="1600" dirty="0">
              <a:solidFill>
                <a:schemeClr val="lt1"/>
              </a:solidFill>
              <a:latin typeface="Titillium Web Light"/>
              <a:sym typeface="Titillium Web Light"/>
            </a:endParaRPr>
          </a:p>
          <a:p>
            <a:pPr marL="76200">
              <a:spcBef>
                <a:spcPts val="600"/>
              </a:spcBef>
              <a:buClr>
                <a:schemeClr val="lt2"/>
              </a:buClr>
              <a:buSzPts val="2400"/>
            </a:pPr>
            <a:r>
              <a:rPr lang="zh-CN" altLang="en-US" sz="1600" dirty="0">
                <a:solidFill>
                  <a:schemeClr val="lt1"/>
                </a:solidFill>
                <a:latin typeface="Titillium Web Light"/>
                <a:sym typeface="Titillium Web Light"/>
              </a:rPr>
              <a:t>单向因果</a:t>
            </a:r>
            <a:endParaRPr lang="en-US" altLang="zh-CN" sz="1600" dirty="0">
              <a:solidFill>
                <a:schemeClr val="lt1"/>
              </a:solidFill>
              <a:latin typeface="Titillium Web Light"/>
              <a:sym typeface="Titillium Web Light"/>
            </a:endParaRPr>
          </a:p>
          <a:p>
            <a:pPr marL="76200">
              <a:spcBef>
                <a:spcPts val="600"/>
              </a:spcBef>
              <a:buClr>
                <a:schemeClr val="lt2"/>
              </a:buClr>
              <a:buSzPts val="2400"/>
            </a:pPr>
            <a:endParaRPr lang="en-US" altLang="zh-CN" sz="1600" dirty="0">
              <a:solidFill>
                <a:schemeClr val="lt1"/>
              </a:solidFill>
              <a:latin typeface="Titillium Web Light"/>
              <a:sym typeface="Titillium Web Light"/>
            </a:endParaRPr>
          </a:p>
          <a:p>
            <a:pPr marL="76200">
              <a:spcBef>
                <a:spcPts val="600"/>
              </a:spcBef>
              <a:buClr>
                <a:schemeClr val="lt2"/>
              </a:buClr>
              <a:buSzPts val="2400"/>
            </a:pPr>
            <a:r>
              <a:rPr lang="zh-CN" altLang="en-US" sz="1600" dirty="0">
                <a:solidFill>
                  <a:schemeClr val="lt1"/>
                </a:solidFill>
                <a:latin typeface="Titillium Web Light"/>
                <a:sym typeface="Titillium Web Light"/>
              </a:rPr>
              <a:t>双向相关</a:t>
            </a:r>
          </a:p>
        </p:txBody>
      </p:sp>
      <p:cxnSp>
        <p:nvCxnSpPr>
          <p:cNvPr id="10" name="直接箭头连接符 9">
            <a:extLst>
              <a:ext uri="{FF2B5EF4-FFF2-40B4-BE49-F238E27FC236}">
                <a16:creationId xmlns:a16="http://schemas.microsoft.com/office/drawing/2014/main" id="{ED295357-3D51-48C9-AB5D-4E5E89141A21}"/>
              </a:ext>
            </a:extLst>
          </p:cNvPr>
          <p:cNvCxnSpPr/>
          <p:nvPr/>
        </p:nvCxnSpPr>
        <p:spPr>
          <a:xfrm>
            <a:off x="1279161" y="4342778"/>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9042C3B-9BAE-4473-8331-9C908D8BCAB2}"/>
              </a:ext>
            </a:extLst>
          </p:cNvPr>
          <p:cNvCxnSpPr/>
          <p:nvPr/>
        </p:nvCxnSpPr>
        <p:spPr>
          <a:xfrm>
            <a:off x="1279161" y="4992300"/>
            <a:ext cx="1131757"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722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DD51E-3C2B-4E25-9725-D52CEB177364}"/>
              </a:ext>
            </a:extLst>
          </p:cNvPr>
          <p:cNvSpPr>
            <a:spLocks noGrp="1"/>
          </p:cNvSpPr>
          <p:nvPr>
            <p:ph type="title"/>
          </p:nvPr>
        </p:nvSpPr>
        <p:spPr/>
        <p:txBody>
          <a:bodyPr/>
          <a:lstStyle/>
          <a:p>
            <a:r>
              <a:rPr lang="zh-CN" altLang="en-US" dirty="0"/>
              <a:t>单维心理概念（潜变量）</a:t>
            </a:r>
          </a:p>
        </p:txBody>
      </p:sp>
      <p:sp>
        <p:nvSpPr>
          <p:cNvPr id="4" name="灯片编号占位符 3">
            <a:extLst>
              <a:ext uri="{FF2B5EF4-FFF2-40B4-BE49-F238E27FC236}">
                <a16:creationId xmlns:a16="http://schemas.microsoft.com/office/drawing/2014/main" id="{CB5A8811-E256-4E2D-81E5-7AF1E89C3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10" name="文本占位符 2">
            <a:extLst>
              <a:ext uri="{FF2B5EF4-FFF2-40B4-BE49-F238E27FC236}">
                <a16:creationId xmlns:a16="http://schemas.microsoft.com/office/drawing/2014/main" id="{50606256-3459-47C1-878E-B23FD08D30F5}"/>
              </a:ext>
            </a:extLst>
          </p:cNvPr>
          <p:cNvSpPr>
            <a:spLocks noGrp="1"/>
          </p:cNvSpPr>
          <p:nvPr>
            <p:ph type="body" idx="1"/>
          </p:nvPr>
        </p:nvSpPr>
        <p:spPr>
          <a:xfrm>
            <a:off x="4008261" y="1568771"/>
            <a:ext cx="4635078" cy="3416604"/>
          </a:xfrm>
        </p:spPr>
        <p:txBody>
          <a:bodyPr/>
          <a:lstStyle/>
          <a:p>
            <a:r>
              <a:rPr lang="zh-CN" altLang="en-US" sz="1800" dirty="0"/>
              <a:t>某个概念由某些东西组成</a:t>
            </a:r>
            <a:endParaRPr lang="en-US" altLang="zh-CN" sz="1800" dirty="0"/>
          </a:p>
        </p:txBody>
      </p:sp>
      <p:pic>
        <p:nvPicPr>
          <p:cNvPr id="2054" name="Picture 6">
            <a:extLst>
              <a:ext uri="{FF2B5EF4-FFF2-40B4-BE49-F238E27FC236}">
                <a16:creationId xmlns:a16="http://schemas.microsoft.com/office/drawing/2014/main" id="{4BFFF227-C761-4864-815B-BF10A0555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11" y="1633928"/>
            <a:ext cx="3075016" cy="30835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rontiers | Modeling Psychological Attributes in Psychology – An  Epistemological Discussion: Network Analysis vs. Latent Variables">
            <a:extLst>
              <a:ext uri="{FF2B5EF4-FFF2-40B4-BE49-F238E27FC236}">
                <a16:creationId xmlns:a16="http://schemas.microsoft.com/office/drawing/2014/main" id="{341D7D62-8950-4DE4-A286-15DA0CA21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261" y="3042796"/>
            <a:ext cx="3977390" cy="167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750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a:t>
            </a:r>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7" name="图片 6">
            <a:extLst>
              <a:ext uri="{FF2B5EF4-FFF2-40B4-BE49-F238E27FC236}">
                <a16:creationId xmlns:a16="http://schemas.microsoft.com/office/drawing/2014/main" id="{9851F5B6-069F-4FC5-A371-4591C496F146}"/>
              </a:ext>
            </a:extLst>
          </p:cNvPr>
          <p:cNvPicPr>
            <a:picLocks noChangeAspect="1"/>
          </p:cNvPicPr>
          <p:nvPr/>
        </p:nvPicPr>
        <p:blipFill>
          <a:blip r:embed="rId2"/>
          <a:stretch>
            <a:fillRect/>
          </a:stretch>
        </p:blipFill>
        <p:spPr>
          <a:xfrm>
            <a:off x="881524" y="1726653"/>
            <a:ext cx="3383573" cy="2049958"/>
          </a:xfrm>
          <a:prstGeom prst="rect">
            <a:avLst/>
          </a:prstGeom>
        </p:spPr>
      </p:pic>
      <p:pic>
        <p:nvPicPr>
          <p:cNvPr id="15" name="图片 14">
            <a:extLst>
              <a:ext uri="{FF2B5EF4-FFF2-40B4-BE49-F238E27FC236}">
                <a16:creationId xmlns:a16="http://schemas.microsoft.com/office/drawing/2014/main" id="{91B9839A-90CB-488B-B9A9-2A8F3749550D}"/>
              </a:ext>
            </a:extLst>
          </p:cNvPr>
          <p:cNvPicPr>
            <a:picLocks noChangeAspect="1"/>
          </p:cNvPicPr>
          <p:nvPr/>
        </p:nvPicPr>
        <p:blipFill>
          <a:blip r:embed="rId3"/>
          <a:stretch>
            <a:fillRect/>
          </a:stretch>
        </p:blipFill>
        <p:spPr>
          <a:xfrm>
            <a:off x="4667436" y="1462511"/>
            <a:ext cx="3665630" cy="3407940"/>
          </a:xfrm>
          <a:prstGeom prst="rect">
            <a:avLst/>
          </a:prstGeom>
        </p:spPr>
      </p:pic>
    </p:spTree>
    <p:extLst>
      <p:ext uri="{BB962C8B-B14F-4D97-AF65-F5344CB8AC3E}">
        <p14:creationId xmlns:p14="http://schemas.microsoft.com/office/powerpoint/2010/main" val="4176633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 </a:t>
            </a:r>
            <a:br>
              <a:rPr lang="en-US" altLang="zh-CN" dirty="0"/>
            </a:br>
            <a:r>
              <a:rPr lang="zh-CN" altLang="en-US" sz="1600" dirty="0"/>
              <a:t>（不能被接受的错误示范）</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6" name="图片 5">
            <a:extLst>
              <a:ext uri="{FF2B5EF4-FFF2-40B4-BE49-F238E27FC236}">
                <a16:creationId xmlns:a16="http://schemas.microsoft.com/office/drawing/2014/main" id="{F37E08CA-6674-4535-8AFF-7873F3293777}"/>
              </a:ext>
            </a:extLst>
          </p:cNvPr>
          <p:cNvPicPr>
            <a:picLocks noChangeAspect="1"/>
          </p:cNvPicPr>
          <p:nvPr/>
        </p:nvPicPr>
        <p:blipFill>
          <a:blip r:embed="rId2"/>
          <a:stretch>
            <a:fillRect/>
          </a:stretch>
        </p:blipFill>
        <p:spPr>
          <a:xfrm>
            <a:off x="2299666" y="1824990"/>
            <a:ext cx="4544568" cy="2712720"/>
          </a:xfrm>
          <a:prstGeom prst="rect">
            <a:avLst/>
          </a:prstGeom>
        </p:spPr>
      </p:pic>
    </p:spTree>
    <p:extLst>
      <p:ext uri="{BB962C8B-B14F-4D97-AF65-F5344CB8AC3E}">
        <p14:creationId xmlns:p14="http://schemas.microsoft.com/office/powerpoint/2010/main" val="2471486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高维心理概念的初阶表达形式</a:t>
            </a:r>
            <a:br>
              <a:rPr lang="en-US" altLang="zh-CN" dirty="0"/>
            </a:br>
            <a:r>
              <a:rPr lang="zh-CN" altLang="en-US" sz="1600" dirty="0"/>
              <a:t>（一些可以被接受的错误示范，但个人意见）</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2" descr="SEM: Confirmatory Factor Analysis (David A. Kenny)">
            <a:extLst>
              <a:ext uri="{FF2B5EF4-FFF2-40B4-BE49-F238E27FC236}">
                <a16:creationId xmlns:a16="http://schemas.microsoft.com/office/drawing/2014/main" id="{22BD161F-26CC-47DA-A5EE-2396AEA4C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64" y="1575270"/>
            <a:ext cx="2990538" cy="223667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F588296-D81F-442C-98FC-F3F87306FB4C}"/>
              </a:ext>
            </a:extLst>
          </p:cNvPr>
          <p:cNvPicPr>
            <a:picLocks noChangeAspect="1"/>
          </p:cNvPicPr>
          <p:nvPr/>
        </p:nvPicPr>
        <p:blipFill>
          <a:blip r:embed="rId3"/>
          <a:stretch>
            <a:fillRect/>
          </a:stretch>
        </p:blipFill>
        <p:spPr>
          <a:xfrm>
            <a:off x="4069780" y="1575270"/>
            <a:ext cx="4409656" cy="3098381"/>
          </a:xfrm>
          <a:prstGeom prst="rect">
            <a:avLst/>
          </a:prstGeom>
        </p:spPr>
      </p:pic>
      <p:sp>
        <p:nvSpPr>
          <p:cNvPr id="8" name="文本框 7">
            <a:extLst>
              <a:ext uri="{FF2B5EF4-FFF2-40B4-BE49-F238E27FC236}">
                <a16:creationId xmlns:a16="http://schemas.microsoft.com/office/drawing/2014/main" id="{4A83CC18-F314-4E4C-BCF4-7CD8EC2E06C7}"/>
              </a:ext>
            </a:extLst>
          </p:cNvPr>
          <p:cNvSpPr txBox="1"/>
          <p:nvPr/>
        </p:nvSpPr>
        <p:spPr>
          <a:xfrm>
            <a:off x="269823" y="3968320"/>
            <a:ext cx="3223634" cy="615553"/>
          </a:xfrm>
          <a:prstGeom prst="rect">
            <a:avLst/>
          </a:prstGeom>
          <a:noFill/>
        </p:spPr>
        <p:txBody>
          <a:bodyPr wrap="square" rtlCol="0">
            <a:spAutoFit/>
          </a:bodyPr>
          <a:lstStyle/>
          <a:p>
            <a:r>
              <a:rPr lang="zh-CN" altLang="en-US" sz="2000" dirty="0">
                <a:solidFill>
                  <a:schemeClr val="lt1"/>
                </a:solidFill>
                <a:latin typeface="+mj-ea"/>
                <a:ea typeface="+mj-ea"/>
                <a:sym typeface="Quantico"/>
              </a:rPr>
              <a:t>回头会讲为什么</a:t>
            </a:r>
            <a:endParaRPr lang="en-US" altLang="zh-CN" sz="2000" dirty="0">
              <a:solidFill>
                <a:schemeClr val="lt1"/>
              </a:solidFill>
              <a:latin typeface="+mj-ea"/>
              <a:ea typeface="+mj-ea"/>
              <a:sym typeface="Quantico"/>
            </a:endParaRPr>
          </a:p>
          <a:p>
            <a:r>
              <a:rPr lang="zh-CN" altLang="en-US" dirty="0">
                <a:solidFill>
                  <a:schemeClr val="lt1"/>
                </a:solidFill>
                <a:latin typeface="+mj-ea"/>
                <a:ea typeface="+mj-ea"/>
                <a:sym typeface="Quantico"/>
              </a:rPr>
              <a:t>* 但你也可以这么做</a:t>
            </a:r>
          </a:p>
        </p:txBody>
      </p:sp>
    </p:spTree>
    <p:extLst>
      <p:ext uri="{BB962C8B-B14F-4D97-AF65-F5344CB8AC3E}">
        <p14:creationId xmlns:p14="http://schemas.microsoft.com/office/powerpoint/2010/main" val="3863762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CE620-CF71-4AAE-9F5E-FC71A8482EC1}"/>
              </a:ext>
            </a:extLst>
          </p:cNvPr>
          <p:cNvSpPr>
            <a:spLocks noGrp="1"/>
          </p:cNvSpPr>
          <p:nvPr>
            <p:ph type="title"/>
          </p:nvPr>
        </p:nvSpPr>
        <p:spPr/>
        <p:txBody>
          <a:bodyPr/>
          <a:lstStyle/>
          <a:p>
            <a:r>
              <a:rPr lang="zh-CN" altLang="en-US" dirty="0"/>
              <a:t>复杂情景的心理概念（潜变量）</a:t>
            </a:r>
          </a:p>
        </p:txBody>
      </p:sp>
      <p:sp>
        <p:nvSpPr>
          <p:cNvPr id="4" name="灯片编号占位符 3">
            <a:extLst>
              <a:ext uri="{FF2B5EF4-FFF2-40B4-BE49-F238E27FC236}">
                <a16:creationId xmlns:a16="http://schemas.microsoft.com/office/drawing/2014/main" id="{F687787F-1DE0-4181-9361-D784ECAD43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9218" name="Picture 2">
            <a:extLst>
              <a:ext uri="{FF2B5EF4-FFF2-40B4-BE49-F238E27FC236}">
                <a16:creationId xmlns:a16="http://schemas.microsoft.com/office/drawing/2014/main" id="{DF4E39D3-0D81-4547-8E87-33BAAE3CE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1613784"/>
            <a:ext cx="2843599" cy="30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281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CF68E-4E74-4279-93FD-6A4458CEBA51}"/>
              </a:ext>
            </a:extLst>
          </p:cNvPr>
          <p:cNvSpPr>
            <a:spLocks noGrp="1"/>
          </p:cNvSpPr>
          <p:nvPr>
            <p:ph type="title"/>
          </p:nvPr>
        </p:nvSpPr>
        <p:spPr/>
        <p:txBody>
          <a:bodyPr/>
          <a:lstStyle/>
          <a:p>
            <a:r>
              <a:rPr lang="zh-CN" altLang="en-US" dirty="0"/>
              <a:t>其他的潜变量模型应用</a:t>
            </a:r>
          </a:p>
        </p:txBody>
      </p:sp>
      <p:sp>
        <p:nvSpPr>
          <p:cNvPr id="4" name="灯片编号占位符 3">
            <a:extLst>
              <a:ext uri="{FF2B5EF4-FFF2-40B4-BE49-F238E27FC236}">
                <a16:creationId xmlns:a16="http://schemas.microsoft.com/office/drawing/2014/main" id="{74DFC89D-2793-4684-B886-98D2CD271F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7" name="图片 6">
            <a:extLst>
              <a:ext uri="{FF2B5EF4-FFF2-40B4-BE49-F238E27FC236}">
                <a16:creationId xmlns:a16="http://schemas.microsoft.com/office/drawing/2014/main" id="{75736022-BED7-4E8C-BC39-CA32037AEA27}"/>
              </a:ext>
            </a:extLst>
          </p:cNvPr>
          <p:cNvPicPr>
            <a:picLocks noChangeAspect="1"/>
          </p:cNvPicPr>
          <p:nvPr/>
        </p:nvPicPr>
        <p:blipFill>
          <a:blip r:embed="rId2"/>
          <a:stretch>
            <a:fillRect/>
          </a:stretch>
        </p:blipFill>
        <p:spPr>
          <a:xfrm>
            <a:off x="5295108" y="222173"/>
            <a:ext cx="3733967" cy="2547884"/>
          </a:xfrm>
          <a:prstGeom prst="rect">
            <a:avLst/>
          </a:prstGeom>
        </p:spPr>
      </p:pic>
      <p:pic>
        <p:nvPicPr>
          <p:cNvPr id="9" name="图片 8">
            <a:extLst>
              <a:ext uri="{FF2B5EF4-FFF2-40B4-BE49-F238E27FC236}">
                <a16:creationId xmlns:a16="http://schemas.microsoft.com/office/drawing/2014/main" id="{4BA3B33C-D46B-4D8B-9B93-C93E35661B29}"/>
              </a:ext>
            </a:extLst>
          </p:cNvPr>
          <p:cNvPicPr>
            <a:picLocks noChangeAspect="1"/>
          </p:cNvPicPr>
          <p:nvPr/>
        </p:nvPicPr>
        <p:blipFill>
          <a:blip r:embed="rId3"/>
          <a:stretch>
            <a:fillRect/>
          </a:stretch>
        </p:blipFill>
        <p:spPr>
          <a:xfrm>
            <a:off x="215590" y="1633849"/>
            <a:ext cx="4268481" cy="3177993"/>
          </a:xfrm>
          <a:prstGeom prst="rect">
            <a:avLst/>
          </a:prstGeom>
        </p:spPr>
      </p:pic>
      <p:pic>
        <p:nvPicPr>
          <p:cNvPr id="4102" name="Picture 6" descr="The Four Types of Structural Equation Models">
            <a:extLst>
              <a:ext uri="{FF2B5EF4-FFF2-40B4-BE49-F238E27FC236}">
                <a16:creationId xmlns:a16="http://schemas.microsoft.com/office/drawing/2014/main" id="{81309AC2-D600-4F1A-8D51-0869F27D7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108" y="2832755"/>
            <a:ext cx="2952177" cy="227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72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2.2 </a:t>
            </a:r>
            <a:r>
              <a:rPr lang="zh-CN" altLang="en-US" dirty="0"/>
              <a:t>形成模型与反映模型</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Formative/Reflective Measurement Model</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27</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924060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7CF1-F446-4537-B228-BEC96E8BB8D9}"/>
              </a:ext>
            </a:extLst>
          </p:cNvPr>
          <p:cNvSpPr>
            <a:spLocks noGrp="1"/>
          </p:cNvSpPr>
          <p:nvPr>
            <p:ph type="title"/>
          </p:nvPr>
        </p:nvSpPr>
        <p:spPr/>
        <p:txBody>
          <a:bodyPr/>
          <a:lstStyle/>
          <a:p>
            <a:r>
              <a:rPr lang="zh-CN" altLang="en-US" dirty="0"/>
              <a:t>形成模型与反映模型（与因果有关）</a:t>
            </a:r>
          </a:p>
        </p:txBody>
      </p:sp>
      <p:sp>
        <p:nvSpPr>
          <p:cNvPr id="4" name="灯片编号占位符 3">
            <a:extLst>
              <a:ext uri="{FF2B5EF4-FFF2-40B4-BE49-F238E27FC236}">
                <a16:creationId xmlns:a16="http://schemas.microsoft.com/office/drawing/2014/main" id="{A8A285AC-79B0-47B2-AF8F-0D871C2CDF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图片 5">
            <a:extLst>
              <a:ext uri="{FF2B5EF4-FFF2-40B4-BE49-F238E27FC236}">
                <a16:creationId xmlns:a16="http://schemas.microsoft.com/office/drawing/2014/main" id="{BEF8A12C-A038-4C0C-AED4-AE093638EA57}"/>
              </a:ext>
            </a:extLst>
          </p:cNvPr>
          <p:cNvPicPr>
            <a:picLocks noChangeAspect="1"/>
          </p:cNvPicPr>
          <p:nvPr/>
        </p:nvPicPr>
        <p:blipFill>
          <a:blip r:embed="rId2"/>
          <a:stretch>
            <a:fillRect/>
          </a:stretch>
        </p:blipFill>
        <p:spPr>
          <a:xfrm>
            <a:off x="1378761" y="1610287"/>
            <a:ext cx="6256562" cy="2758679"/>
          </a:xfrm>
          <a:prstGeom prst="rect">
            <a:avLst/>
          </a:prstGeom>
        </p:spPr>
      </p:pic>
    </p:spTree>
    <p:extLst>
      <p:ext uri="{BB962C8B-B14F-4D97-AF65-F5344CB8AC3E}">
        <p14:creationId xmlns:p14="http://schemas.microsoft.com/office/powerpoint/2010/main" val="2582843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4DC4AF3-70B0-4213-BA61-9713F10FA9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1028" name="Picture 4">
            <a:extLst>
              <a:ext uri="{FF2B5EF4-FFF2-40B4-BE49-F238E27FC236}">
                <a16:creationId xmlns:a16="http://schemas.microsoft.com/office/drawing/2014/main" id="{B3FB3EDD-8E6D-4A84-9F08-54D68B8CA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304800"/>
            <a:ext cx="6886575" cy="4533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339F794F-AA55-4000-A4B8-0EF064A537F4}"/>
              </a:ext>
            </a:extLst>
          </p:cNvPr>
          <p:cNvSpPr/>
          <p:nvPr/>
        </p:nvSpPr>
        <p:spPr>
          <a:xfrm>
            <a:off x="2640767" y="1024328"/>
            <a:ext cx="5069174" cy="55463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005089D-111B-498C-B2F1-2EFA176426BB}"/>
              </a:ext>
            </a:extLst>
          </p:cNvPr>
          <p:cNvSpPr/>
          <p:nvPr/>
        </p:nvSpPr>
        <p:spPr>
          <a:xfrm>
            <a:off x="2640766" y="3841854"/>
            <a:ext cx="5069174" cy="315418"/>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59739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a:t>
            </a:r>
            <a:r>
              <a:rPr lang="zh-CN" altLang="en-US" dirty="0"/>
              <a:t>构成问题：回归</a:t>
            </a:r>
            <a:endParaRPr dirty="0"/>
          </a:p>
        </p:txBody>
      </p:sp>
      <p:sp>
        <p:nvSpPr>
          <p:cNvPr id="116" name="Google Shape;116;p17"/>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p>
            <a:pPr marL="0" lvl="0" indent="0"/>
            <a:r>
              <a:rPr lang="en-US" altLang="zh-CN" dirty="0"/>
              <a:t>Regression</a:t>
            </a:r>
            <a:endParaRPr dirty="0"/>
          </a:p>
        </p:txBody>
      </p:sp>
      <p:grpSp>
        <p:nvGrpSpPr>
          <p:cNvPr id="117" name="Google Shape;117;p17"/>
          <p:cNvGrpSpPr/>
          <p:nvPr/>
        </p:nvGrpSpPr>
        <p:grpSpPr>
          <a:xfrm>
            <a:off x="1155056" y="1600349"/>
            <a:ext cx="354145" cy="354145"/>
            <a:chOff x="5964175" y="4329750"/>
            <a:chExt cx="421350" cy="421350"/>
          </a:xfrm>
        </p:grpSpPr>
        <p:sp>
          <p:nvSpPr>
            <p:cNvPr id="118" name="Google Shape;118;p17"/>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灯片编号占位符 1">
            <a:extLst>
              <a:ext uri="{FF2B5EF4-FFF2-40B4-BE49-F238E27FC236}">
                <a16:creationId xmlns:a16="http://schemas.microsoft.com/office/drawing/2014/main" id="{82881403-4B86-4CDF-99FA-A7B14ADFE497}"/>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3</a:t>
            </a:fld>
            <a:endParaRPr lang="en" sz="1200" dirty="0">
              <a:solidFill>
                <a:schemeClr val="lt2"/>
              </a:solidFill>
              <a:latin typeface="Quantico"/>
              <a:sym typeface="Quantic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7CF1-F446-4537-B228-BEC96E8BB8D9}"/>
              </a:ext>
            </a:extLst>
          </p:cNvPr>
          <p:cNvSpPr>
            <a:spLocks noGrp="1"/>
          </p:cNvSpPr>
          <p:nvPr>
            <p:ph type="title"/>
          </p:nvPr>
        </p:nvSpPr>
        <p:spPr/>
        <p:txBody>
          <a:bodyPr/>
          <a:lstStyle/>
          <a:p>
            <a:r>
              <a:rPr lang="zh-CN" altLang="en-US" dirty="0"/>
              <a:t>形成模型与反映模型（与因果有关）</a:t>
            </a:r>
          </a:p>
        </p:txBody>
      </p:sp>
      <p:sp>
        <p:nvSpPr>
          <p:cNvPr id="4" name="灯片编号占位符 3">
            <a:extLst>
              <a:ext uri="{FF2B5EF4-FFF2-40B4-BE49-F238E27FC236}">
                <a16:creationId xmlns:a16="http://schemas.microsoft.com/office/drawing/2014/main" id="{A8A285AC-79B0-47B2-AF8F-0D871C2CDF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6" name="图片 5">
            <a:extLst>
              <a:ext uri="{FF2B5EF4-FFF2-40B4-BE49-F238E27FC236}">
                <a16:creationId xmlns:a16="http://schemas.microsoft.com/office/drawing/2014/main" id="{BEF8A12C-A038-4C0C-AED4-AE093638EA57}"/>
              </a:ext>
            </a:extLst>
          </p:cNvPr>
          <p:cNvPicPr>
            <a:picLocks noChangeAspect="1"/>
          </p:cNvPicPr>
          <p:nvPr/>
        </p:nvPicPr>
        <p:blipFill>
          <a:blip r:embed="rId2"/>
          <a:stretch>
            <a:fillRect/>
          </a:stretch>
        </p:blipFill>
        <p:spPr>
          <a:xfrm>
            <a:off x="2508019" y="1497356"/>
            <a:ext cx="3303167" cy="1456451"/>
          </a:xfrm>
          <a:prstGeom prst="rect">
            <a:avLst/>
          </a:prstGeom>
        </p:spPr>
      </p:pic>
      <p:pic>
        <p:nvPicPr>
          <p:cNvPr id="3074" name="Picture 2">
            <a:extLst>
              <a:ext uri="{FF2B5EF4-FFF2-40B4-BE49-F238E27FC236}">
                <a16:creationId xmlns:a16="http://schemas.microsoft.com/office/drawing/2014/main" id="{34BBA90D-5307-48DC-B331-1FECB67DF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439" y="2992296"/>
            <a:ext cx="5777849" cy="217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81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36DA8-66AD-4255-BB13-8877D31B3970}"/>
              </a:ext>
            </a:extLst>
          </p:cNvPr>
          <p:cNvSpPr>
            <a:spLocks noGrp="1"/>
          </p:cNvSpPr>
          <p:nvPr>
            <p:ph type="title"/>
          </p:nvPr>
        </p:nvSpPr>
        <p:spPr/>
        <p:txBody>
          <a:bodyPr/>
          <a:lstStyle/>
          <a:p>
            <a:r>
              <a:rPr lang="zh-CN" altLang="en-US" dirty="0"/>
              <a:t>反映模型</a:t>
            </a:r>
          </a:p>
        </p:txBody>
      </p:sp>
      <p:sp>
        <p:nvSpPr>
          <p:cNvPr id="3" name="文本占位符 2">
            <a:extLst>
              <a:ext uri="{FF2B5EF4-FFF2-40B4-BE49-F238E27FC236}">
                <a16:creationId xmlns:a16="http://schemas.microsoft.com/office/drawing/2014/main" id="{A9E92C59-256C-4B33-A73B-9BADD51BFE57}"/>
              </a:ext>
            </a:extLst>
          </p:cNvPr>
          <p:cNvSpPr>
            <a:spLocks noGrp="1"/>
          </p:cNvSpPr>
          <p:nvPr>
            <p:ph type="body" idx="1"/>
          </p:nvPr>
        </p:nvSpPr>
        <p:spPr/>
        <p:txBody>
          <a:bodyPr/>
          <a:lstStyle/>
          <a:p>
            <a:r>
              <a:rPr lang="zh-CN" altLang="en-US" dirty="0"/>
              <a:t>我们只关注潜变量，先决定潜变量的含义，再通过一系列测量资产（</a:t>
            </a:r>
            <a:r>
              <a:rPr lang="en-US" altLang="zh-CN" dirty="0"/>
              <a:t>assets</a:t>
            </a:r>
            <a:r>
              <a:rPr lang="zh-CN" altLang="en-US" dirty="0"/>
              <a:t>，直接译自英文）来测量这个虚无缥缈的潜变量。潜变量绝对存在，测量题目只是对该变量的“观测”。</a:t>
            </a:r>
          </a:p>
        </p:txBody>
      </p:sp>
      <p:sp>
        <p:nvSpPr>
          <p:cNvPr id="4" name="灯片编号占位符 3">
            <a:extLst>
              <a:ext uri="{FF2B5EF4-FFF2-40B4-BE49-F238E27FC236}">
                <a16:creationId xmlns:a16="http://schemas.microsoft.com/office/drawing/2014/main" id="{570330D4-1E73-4426-93CF-B870E0F038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37057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36C86-F146-4AA5-8FCB-24AA66BEA88E}"/>
              </a:ext>
            </a:extLst>
          </p:cNvPr>
          <p:cNvSpPr>
            <a:spLocks noGrp="1"/>
          </p:cNvSpPr>
          <p:nvPr>
            <p:ph type="title"/>
          </p:nvPr>
        </p:nvSpPr>
        <p:spPr/>
        <p:txBody>
          <a:bodyPr/>
          <a:lstStyle/>
          <a:p>
            <a:r>
              <a:rPr lang="zh-CN" altLang="en-US" dirty="0"/>
              <a:t>形成模型</a:t>
            </a:r>
          </a:p>
        </p:txBody>
      </p:sp>
      <p:sp>
        <p:nvSpPr>
          <p:cNvPr id="3" name="文本占位符 2">
            <a:extLst>
              <a:ext uri="{FF2B5EF4-FFF2-40B4-BE49-F238E27FC236}">
                <a16:creationId xmlns:a16="http://schemas.microsoft.com/office/drawing/2014/main" id="{49811BCD-97E7-4C52-B796-D0A04B74FC0D}"/>
              </a:ext>
            </a:extLst>
          </p:cNvPr>
          <p:cNvSpPr>
            <a:spLocks noGrp="1"/>
          </p:cNvSpPr>
          <p:nvPr>
            <p:ph type="body" idx="1"/>
          </p:nvPr>
        </p:nvSpPr>
        <p:spPr/>
        <p:txBody>
          <a:bodyPr/>
          <a:lstStyle/>
          <a:p>
            <a:r>
              <a:rPr lang="zh-CN" altLang="en-US" b="1" i="0" dirty="0">
                <a:solidFill>
                  <a:schemeClr val="bg1"/>
                </a:solidFill>
                <a:effectLst/>
                <a:latin typeface="-apple-system"/>
              </a:rPr>
              <a:t>潜变量的意义由测量指标来定义</a:t>
            </a:r>
            <a:r>
              <a:rPr lang="zh-CN" altLang="en-US" b="0" i="0" dirty="0">
                <a:solidFill>
                  <a:schemeClr val="bg1"/>
                </a:solidFill>
                <a:effectLst/>
                <a:latin typeface="-apple-system"/>
              </a:rPr>
              <a:t>，先有测量指标再有潜变量。代</a:t>
            </a:r>
            <a:r>
              <a:rPr lang="zh-CN" altLang="en-US" dirty="0">
                <a:solidFill>
                  <a:schemeClr val="bg1"/>
                </a:solidFill>
                <a:latin typeface="-apple-system"/>
              </a:rPr>
              <a:t>表了学者的建构主义、操作主义或工具主义解释。</a:t>
            </a:r>
          </a:p>
        </p:txBody>
      </p:sp>
      <p:sp>
        <p:nvSpPr>
          <p:cNvPr id="4" name="灯片编号占位符 3">
            <a:extLst>
              <a:ext uri="{FF2B5EF4-FFF2-40B4-BE49-F238E27FC236}">
                <a16:creationId xmlns:a16="http://schemas.microsoft.com/office/drawing/2014/main" id="{E1199D7C-02F2-47B4-A9F5-9F34A4FD88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942769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6D3A8-5CC4-4100-A98A-DE4E6AD4EB3C}"/>
              </a:ext>
            </a:extLst>
          </p:cNvPr>
          <p:cNvSpPr>
            <a:spLocks noGrp="1"/>
          </p:cNvSpPr>
          <p:nvPr>
            <p:ph type="title"/>
          </p:nvPr>
        </p:nvSpPr>
        <p:spPr/>
        <p:txBody>
          <a:bodyPr/>
          <a:lstStyle/>
          <a:p>
            <a:r>
              <a:rPr lang="zh-CN" altLang="en-US" dirty="0"/>
              <a:t>误用？</a:t>
            </a:r>
          </a:p>
        </p:txBody>
      </p:sp>
      <p:sp>
        <p:nvSpPr>
          <p:cNvPr id="3" name="文本占位符 2">
            <a:extLst>
              <a:ext uri="{FF2B5EF4-FFF2-40B4-BE49-F238E27FC236}">
                <a16:creationId xmlns:a16="http://schemas.microsoft.com/office/drawing/2014/main" id="{A369A24D-1420-4F2A-A3DA-3533AD30CFF1}"/>
              </a:ext>
            </a:extLst>
          </p:cNvPr>
          <p:cNvSpPr>
            <a:spLocks noGrp="1"/>
          </p:cNvSpPr>
          <p:nvPr>
            <p:ph type="body" idx="1"/>
          </p:nvPr>
        </p:nvSpPr>
        <p:spPr>
          <a:xfrm>
            <a:off x="975250" y="1575120"/>
            <a:ext cx="7193400" cy="3381627"/>
          </a:xfrm>
        </p:spPr>
        <p:txBody>
          <a:bodyPr/>
          <a:lstStyle/>
          <a:p>
            <a:r>
              <a:rPr lang="zh-CN" altLang="en-US" sz="2000" dirty="0">
                <a:solidFill>
                  <a:schemeClr val="bg1"/>
                </a:solidFill>
              </a:rPr>
              <a:t>在反映模型中，指标受潜在变量的影响，而在形成模型中，指标定义潜在变量。反映性指标</a:t>
            </a:r>
            <a:r>
              <a:rPr lang="en-US" altLang="zh-CN" sz="2000" dirty="0">
                <a:solidFill>
                  <a:schemeClr val="bg1"/>
                </a:solidFill>
              </a:rPr>
              <a:t>/</a:t>
            </a:r>
            <a:r>
              <a:rPr lang="zh-CN" altLang="en-US" sz="2000" dirty="0">
                <a:solidFill>
                  <a:schemeClr val="bg1"/>
                </a:solidFill>
              </a:rPr>
              <a:t>项目可以更改，因为概念反映在不同的指标</a:t>
            </a:r>
            <a:r>
              <a:rPr lang="en-US" altLang="zh-CN" sz="2000" dirty="0">
                <a:solidFill>
                  <a:schemeClr val="bg1"/>
                </a:solidFill>
              </a:rPr>
              <a:t>/</a:t>
            </a:r>
            <a:r>
              <a:rPr lang="zh-CN" altLang="en-US" sz="2000" dirty="0">
                <a:solidFill>
                  <a:schemeClr val="bg1"/>
                </a:solidFill>
              </a:rPr>
              <a:t>项目中，共享一个共同的主题（潜变量）。</a:t>
            </a:r>
            <a:r>
              <a:rPr lang="zh-CN" altLang="en-US" sz="2000" b="0" i="0" dirty="0">
                <a:solidFill>
                  <a:schemeClr val="bg1"/>
                </a:solidFill>
                <a:effectLst/>
                <a:latin typeface="Open Sans"/>
              </a:rPr>
              <a:t>形成性指标不可随意更改，因为每个指标都对潜在变量有特定意义。</a:t>
            </a:r>
            <a:endParaRPr lang="en-US" altLang="zh-CN" sz="2000" b="0" i="0" dirty="0">
              <a:solidFill>
                <a:schemeClr val="bg1"/>
              </a:solidFill>
              <a:effectLst/>
              <a:latin typeface="Open Sans"/>
            </a:endParaRPr>
          </a:p>
          <a:p>
            <a:endParaRPr lang="en-US" altLang="zh-CN" dirty="0"/>
          </a:p>
          <a:p>
            <a:r>
              <a:rPr lang="zh-CN" altLang="en-US" dirty="0"/>
              <a:t>误用会导致（我猜的）：</a:t>
            </a:r>
            <a:endParaRPr lang="en-US" altLang="zh-CN" dirty="0"/>
          </a:p>
          <a:p>
            <a:pPr lvl="1"/>
            <a:r>
              <a:rPr lang="zh-CN" altLang="en-US" sz="1400" dirty="0"/>
              <a:t>出来的结果不理想，不好用</a:t>
            </a:r>
            <a:endParaRPr lang="en-US" altLang="zh-CN" sz="1400" dirty="0"/>
          </a:p>
          <a:p>
            <a:pPr lvl="1"/>
            <a:r>
              <a:rPr lang="zh-CN" altLang="en-US" sz="1400" dirty="0"/>
              <a:t>结果可能不一样导致的错误的数据解释</a:t>
            </a:r>
            <a:endParaRPr lang="en-US" altLang="zh-CN" sz="1400" dirty="0"/>
          </a:p>
          <a:p>
            <a:pPr lvl="2"/>
            <a:r>
              <a:rPr lang="zh-CN" altLang="en-US" sz="1400" dirty="0"/>
              <a:t>（我猜的，因为个人还没进因果模型）</a:t>
            </a:r>
            <a:endParaRPr lang="en-US" altLang="zh-CN" sz="1400" dirty="0"/>
          </a:p>
          <a:p>
            <a:pPr lvl="1"/>
            <a:r>
              <a:rPr lang="zh-CN" altLang="en-US" sz="1400" dirty="0"/>
              <a:t>被同行批评</a:t>
            </a:r>
            <a:endParaRPr lang="en-US" altLang="zh-CN" sz="1400" dirty="0"/>
          </a:p>
        </p:txBody>
      </p:sp>
      <p:sp>
        <p:nvSpPr>
          <p:cNvPr id="4" name="灯片编号占位符 3">
            <a:extLst>
              <a:ext uri="{FF2B5EF4-FFF2-40B4-BE49-F238E27FC236}">
                <a16:creationId xmlns:a16="http://schemas.microsoft.com/office/drawing/2014/main" id="{C2A1B1FA-5C8C-46E1-86EE-F6A05C98E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2">
            <a:extLst>
              <a:ext uri="{FF2B5EF4-FFF2-40B4-BE49-F238E27FC236}">
                <a16:creationId xmlns:a16="http://schemas.microsoft.com/office/drawing/2014/main" id="{185FAA1F-254B-46BA-88F9-AB17089E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029" y="79416"/>
            <a:ext cx="3979030" cy="14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63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6D3A8-5CC4-4100-A98A-DE4E6AD4EB3C}"/>
              </a:ext>
            </a:extLst>
          </p:cNvPr>
          <p:cNvSpPr>
            <a:spLocks noGrp="1"/>
          </p:cNvSpPr>
          <p:nvPr>
            <p:ph type="title"/>
          </p:nvPr>
        </p:nvSpPr>
        <p:spPr/>
        <p:txBody>
          <a:bodyPr/>
          <a:lstStyle/>
          <a:p>
            <a:r>
              <a:rPr lang="zh-CN" altLang="en-US" dirty="0"/>
              <a:t>为什么箭头是反的？</a:t>
            </a:r>
          </a:p>
        </p:txBody>
      </p:sp>
      <p:sp>
        <p:nvSpPr>
          <p:cNvPr id="3" name="文本占位符 2">
            <a:extLst>
              <a:ext uri="{FF2B5EF4-FFF2-40B4-BE49-F238E27FC236}">
                <a16:creationId xmlns:a16="http://schemas.microsoft.com/office/drawing/2014/main" id="{A369A24D-1420-4F2A-A3DA-3533AD30CFF1}"/>
              </a:ext>
            </a:extLst>
          </p:cNvPr>
          <p:cNvSpPr>
            <a:spLocks noGrp="1"/>
          </p:cNvSpPr>
          <p:nvPr>
            <p:ph type="body" idx="1"/>
          </p:nvPr>
        </p:nvSpPr>
        <p:spPr>
          <a:xfrm>
            <a:off x="935275" y="2078963"/>
            <a:ext cx="7359281" cy="2807829"/>
          </a:xfrm>
        </p:spPr>
        <p:txBody>
          <a:bodyPr/>
          <a:lstStyle/>
          <a:p>
            <a:pPr marL="76200" indent="0">
              <a:buNone/>
            </a:pPr>
            <a:r>
              <a:rPr lang="zh-CN" altLang="en-US" dirty="0"/>
              <a:t>代表单向因果。形成性代表先有指标再有潜变量（组合概念）。反映性代表先有概念再有“观测”（</a:t>
            </a:r>
            <a:r>
              <a:rPr lang="en-US" altLang="zh-CN" dirty="0"/>
              <a:t>observation</a:t>
            </a:r>
            <a:r>
              <a:rPr lang="zh-CN" altLang="en-US" dirty="0"/>
              <a:t>）</a:t>
            </a:r>
          </a:p>
        </p:txBody>
      </p:sp>
      <p:sp>
        <p:nvSpPr>
          <p:cNvPr id="4" name="灯片编号占位符 3">
            <a:extLst>
              <a:ext uri="{FF2B5EF4-FFF2-40B4-BE49-F238E27FC236}">
                <a16:creationId xmlns:a16="http://schemas.microsoft.com/office/drawing/2014/main" id="{C2A1B1FA-5C8C-46E1-86EE-F6A05C98E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cxnSp>
        <p:nvCxnSpPr>
          <p:cNvPr id="5" name="直接箭头连接符 4">
            <a:extLst>
              <a:ext uri="{FF2B5EF4-FFF2-40B4-BE49-F238E27FC236}">
                <a16:creationId xmlns:a16="http://schemas.microsoft.com/office/drawing/2014/main" id="{531A2463-B858-4C4F-A448-6FF534D36B85}"/>
              </a:ext>
            </a:extLst>
          </p:cNvPr>
          <p:cNvCxnSpPr/>
          <p:nvPr/>
        </p:nvCxnSpPr>
        <p:spPr>
          <a:xfrm>
            <a:off x="975250" y="1824957"/>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973DBC7F-AC99-4740-BEA2-FA222B6A5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3374747"/>
            <a:ext cx="3979030" cy="14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483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A9668-B32E-49E2-AFD5-09B06C61433E}"/>
              </a:ext>
            </a:extLst>
          </p:cNvPr>
          <p:cNvSpPr>
            <a:spLocks noGrp="1"/>
          </p:cNvSpPr>
          <p:nvPr>
            <p:ph type="title"/>
          </p:nvPr>
        </p:nvSpPr>
        <p:spPr/>
        <p:txBody>
          <a:bodyPr/>
          <a:lstStyle/>
          <a:p>
            <a:r>
              <a:rPr lang="zh-CN" altLang="en-US" dirty="0"/>
              <a:t>如何区别形成模型与反映模型？</a:t>
            </a:r>
          </a:p>
        </p:txBody>
      </p:sp>
      <p:sp>
        <p:nvSpPr>
          <p:cNvPr id="3" name="文本占位符 2">
            <a:extLst>
              <a:ext uri="{FF2B5EF4-FFF2-40B4-BE49-F238E27FC236}">
                <a16:creationId xmlns:a16="http://schemas.microsoft.com/office/drawing/2014/main" id="{D3340F81-857D-4F49-99E6-BF038AD8B1EC}"/>
              </a:ext>
            </a:extLst>
          </p:cNvPr>
          <p:cNvSpPr>
            <a:spLocks noGrp="1"/>
          </p:cNvSpPr>
          <p:nvPr>
            <p:ph type="body" idx="1"/>
          </p:nvPr>
        </p:nvSpPr>
        <p:spPr/>
        <p:txBody>
          <a:bodyPr/>
          <a:lstStyle/>
          <a:p>
            <a:r>
              <a:rPr lang="zh-CN" altLang="en-US" sz="1100" dirty="0">
                <a:solidFill>
                  <a:schemeClr val="bg1"/>
                </a:solidFill>
              </a:rPr>
              <a:t>简单方法：</a:t>
            </a:r>
            <a:endParaRPr lang="en-US" altLang="zh-CN" sz="1100" dirty="0">
              <a:solidFill>
                <a:schemeClr val="bg1"/>
              </a:solidFill>
            </a:endParaRPr>
          </a:p>
          <a:p>
            <a:endParaRPr lang="en-US" altLang="zh-CN" sz="1100" dirty="0">
              <a:solidFill>
                <a:schemeClr val="bg1"/>
              </a:solidFill>
            </a:endParaRPr>
          </a:p>
          <a:p>
            <a:r>
              <a:rPr lang="zh-CN" altLang="en-US" sz="1100" dirty="0">
                <a:solidFill>
                  <a:schemeClr val="bg1"/>
                </a:solidFill>
              </a:rPr>
              <a:t>大多数虚无缥缈的指标都是反映模型</a:t>
            </a:r>
          </a:p>
        </p:txBody>
      </p:sp>
      <p:sp>
        <p:nvSpPr>
          <p:cNvPr id="4" name="灯片编号占位符 3">
            <a:extLst>
              <a:ext uri="{FF2B5EF4-FFF2-40B4-BE49-F238E27FC236}">
                <a16:creationId xmlns:a16="http://schemas.microsoft.com/office/drawing/2014/main" id="{7016A67E-782B-412E-97E0-6F3E26369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2">
            <a:extLst>
              <a:ext uri="{FF2B5EF4-FFF2-40B4-BE49-F238E27FC236}">
                <a16:creationId xmlns:a16="http://schemas.microsoft.com/office/drawing/2014/main" id="{C1BF469E-D8FD-448D-AB23-EA45A5EE5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344" y="2571750"/>
            <a:ext cx="5777849" cy="217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208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A9668-B32E-49E2-AFD5-09B06C61433E}"/>
              </a:ext>
            </a:extLst>
          </p:cNvPr>
          <p:cNvSpPr>
            <a:spLocks noGrp="1"/>
          </p:cNvSpPr>
          <p:nvPr>
            <p:ph type="title"/>
          </p:nvPr>
        </p:nvSpPr>
        <p:spPr/>
        <p:txBody>
          <a:bodyPr/>
          <a:lstStyle/>
          <a:p>
            <a:r>
              <a:rPr lang="zh-CN" altLang="en-US" dirty="0"/>
              <a:t>如何区别形成模型与反映模型？</a:t>
            </a:r>
            <a:br>
              <a:rPr lang="en-US" altLang="zh-CN" dirty="0"/>
            </a:br>
            <a:r>
              <a:rPr lang="zh-CN" altLang="en-US" sz="1600" dirty="0"/>
              <a:t>（笔记，后面自己看）</a:t>
            </a:r>
            <a:endParaRPr lang="zh-CN" altLang="en-US" dirty="0"/>
          </a:p>
        </p:txBody>
      </p:sp>
      <p:sp>
        <p:nvSpPr>
          <p:cNvPr id="3" name="文本占位符 2">
            <a:extLst>
              <a:ext uri="{FF2B5EF4-FFF2-40B4-BE49-F238E27FC236}">
                <a16:creationId xmlns:a16="http://schemas.microsoft.com/office/drawing/2014/main" id="{D3340F81-857D-4F49-99E6-BF038AD8B1EC}"/>
              </a:ext>
            </a:extLst>
          </p:cNvPr>
          <p:cNvSpPr>
            <a:spLocks noGrp="1"/>
          </p:cNvSpPr>
          <p:nvPr>
            <p:ph type="body" idx="1"/>
          </p:nvPr>
        </p:nvSpPr>
        <p:spPr>
          <a:xfrm>
            <a:off x="975250" y="1575120"/>
            <a:ext cx="7193400" cy="3271699"/>
          </a:xfrm>
        </p:spPr>
        <p:txBody>
          <a:bodyPr/>
          <a:lstStyle/>
          <a:p>
            <a:r>
              <a:rPr lang="zh-CN" altLang="en-US" sz="1100" b="0" i="0" dirty="0">
                <a:solidFill>
                  <a:schemeClr val="bg1"/>
                </a:solidFill>
                <a:effectLst/>
                <a:latin typeface="-apple-system"/>
              </a:rPr>
              <a:t>第一，指标是定义建构的特征还是建构的外在表现。如果指标所定义的特征联合起来解释建构的意义，那么形成性模型是合适的。如果指标是由构念决定的，那么应选择反映性模型。换句话说，可以通过判断潜在构念的变化引起指标的变化还是指标的变化引起潜在构念的变化来判断是反映性模型还是形成性模型。</a:t>
            </a:r>
            <a:r>
              <a:rPr lang="zh-CN" altLang="en-US" sz="1100" b="1" i="0" dirty="0">
                <a:solidFill>
                  <a:schemeClr val="bg1"/>
                </a:solidFill>
                <a:effectLst/>
                <a:latin typeface="-apple-system"/>
              </a:rPr>
              <a:t>（隐藏因果关系，本条不太好用）</a:t>
            </a:r>
            <a:endParaRPr lang="en-US" altLang="zh-CN" sz="1100" b="1" i="0" dirty="0">
              <a:solidFill>
                <a:schemeClr val="bg1"/>
              </a:solidFill>
              <a:effectLst/>
              <a:latin typeface="-apple-system"/>
            </a:endParaRPr>
          </a:p>
          <a:p>
            <a:endParaRPr lang="en-US" altLang="zh-CN" sz="1100" b="0" i="0" dirty="0">
              <a:solidFill>
                <a:schemeClr val="bg1"/>
              </a:solidFill>
              <a:effectLst/>
              <a:latin typeface="-apple-system"/>
            </a:endParaRPr>
          </a:p>
          <a:p>
            <a:r>
              <a:rPr lang="zh-CN" altLang="en-US" sz="1100" b="0" i="0" dirty="0">
                <a:solidFill>
                  <a:schemeClr val="bg1"/>
                </a:solidFill>
                <a:effectLst/>
                <a:latin typeface="-apple-system"/>
              </a:rPr>
              <a:t>第二，指标是否可以互换。如果是反映性指标，它们反映的是共同的潜变量，任何一个条目都是建构内容的实质性体现，可以互换。在心理测量学中，反映性指标其实就是一组行为样本，而形成性指标则不是。形成性指标之间并不必然含有共同成分，所以</a:t>
            </a:r>
            <a:r>
              <a:rPr lang="zh-CN" altLang="en-US" sz="1100" b="1" i="0" dirty="0">
                <a:solidFill>
                  <a:schemeClr val="bg1"/>
                </a:solidFill>
                <a:effectLst/>
                <a:latin typeface="-apple-system"/>
              </a:rPr>
              <a:t>形成性指标捕捉了建构的独特部分，不能互换。</a:t>
            </a:r>
            <a:endParaRPr lang="en-US" altLang="zh-CN" sz="1100" b="1" i="0" dirty="0">
              <a:solidFill>
                <a:schemeClr val="bg1"/>
              </a:solidFill>
              <a:effectLst/>
              <a:latin typeface="-apple-system"/>
            </a:endParaRPr>
          </a:p>
          <a:p>
            <a:endParaRPr lang="en-US" altLang="zh-CN" sz="1100" dirty="0">
              <a:solidFill>
                <a:schemeClr val="bg1"/>
              </a:solidFill>
            </a:endParaRPr>
          </a:p>
          <a:p>
            <a:r>
              <a:rPr lang="zh-CN" altLang="en-US" sz="1100" b="0" i="0" dirty="0">
                <a:solidFill>
                  <a:schemeClr val="bg1"/>
                </a:solidFill>
                <a:effectLst/>
                <a:latin typeface="-apple-system"/>
              </a:rPr>
              <a:t>第三，指标是否彼此共变。</a:t>
            </a:r>
            <a:r>
              <a:rPr lang="zh-CN" altLang="en-US" sz="1100" b="1" i="0" dirty="0">
                <a:solidFill>
                  <a:schemeClr val="bg1"/>
                </a:solidFill>
                <a:effectLst/>
                <a:latin typeface="-apple-system"/>
              </a:rPr>
              <a:t>反映性模型明确预示指标间彼此高相关，而形成性模型并没有这样的预测，它们之间即可以高相关，也可以低相关，甚至其他任何的相关形式</a:t>
            </a:r>
            <a:r>
              <a:rPr lang="zh-CN" altLang="en-US" sz="1100" b="0" i="0" dirty="0">
                <a:solidFill>
                  <a:schemeClr val="bg1"/>
                </a:solidFill>
                <a:effectLst/>
                <a:latin typeface="-apple-system"/>
              </a:rPr>
              <a:t>。</a:t>
            </a:r>
            <a:endParaRPr lang="en-US" altLang="zh-CN" sz="1100" b="0" i="0" dirty="0">
              <a:solidFill>
                <a:schemeClr val="bg1"/>
              </a:solidFill>
              <a:effectLst/>
              <a:latin typeface="-apple-system"/>
            </a:endParaRPr>
          </a:p>
          <a:p>
            <a:endParaRPr lang="en-US" altLang="zh-CN" sz="1100" b="0" i="0" dirty="0">
              <a:solidFill>
                <a:schemeClr val="bg1"/>
              </a:solidFill>
              <a:effectLst/>
              <a:latin typeface="-apple-system"/>
            </a:endParaRPr>
          </a:p>
          <a:p>
            <a:r>
              <a:rPr lang="zh-CN" altLang="en-US" sz="1100" b="0" i="0" dirty="0">
                <a:solidFill>
                  <a:schemeClr val="bg1"/>
                </a:solidFill>
                <a:effectLst/>
                <a:latin typeface="-apple-system"/>
              </a:rPr>
              <a:t>最后，所有的指标是否具有相同的前因和</a:t>
            </a:r>
            <a:r>
              <a:rPr lang="en-US" altLang="zh-CN" sz="1100" b="0" i="0" dirty="0">
                <a:solidFill>
                  <a:schemeClr val="bg1"/>
                </a:solidFill>
                <a:effectLst/>
                <a:latin typeface="-apple-system"/>
              </a:rPr>
              <a:t>(</a:t>
            </a:r>
            <a:r>
              <a:rPr lang="zh-CN" altLang="en-US" sz="1100" b="0" i="0" dirty="0">
                <a:solidFill>
                  <a:schemeClr val="bg1"/>
                </a:solidFill>
                <a:effectLst/>
                <a:latin typeface="-apple-system"/>
              </a:rPr>
              <a:t>或</a:t>
            </a:r>
            <a:r>
              <a:rPr lang="en-US" altLang="zh-CN" sz="1100" b="0" i="0" dirty="0">
                <a:solidFill>
                  <a:schemeClr val="bg1"/>
                </a:solidFill>
                <a:effectLst/>
                <a:latin typeface="-apple-system"/>
              </a:rPr>
              <a:t>)</a:t>
            </a:r>
            <a:r>
              <a:rPr lang="zh-CN" altLang="en-US" sz="1100" b="0" i="0" dirty="0">
                <a:solidFill>
                  <a:schemeClr val="bg1"/>
                </a:solidFill>
                <a:effectLst/>
                <a:latin typeface="-apple-system"/>
              </a:rPr>
              <a:t>后果。反映性指标反映相同的潜在构念所以它们具有相同的前因和（或）后果。然而，</a:t>
            </a:r>
            <a:r>
              <a:rPr lang="zh-CN" altLang="en-US" sz="1100" b="1" i="0" dirty="0">
                <a:solidFill>
                  <a:schemeClr val="bg1"/>
                </a:solidFill>
                <a:effectLst/>
                <a:latin typeface="-apple-system"/>
              </a:rPr>
              <a:t>形成性指标彼此不能相互替代，并且仅代表构念领域的特有部分，所以它们有着不同的前因和（或）后果</a:t>
            </a:r>
            <a:r>
              <a:rPr lang="zh-CN" altLang="en-US" sz="1100" b="0" i="0" dirty="0">
                <a:solidFill>
                  <a:schemeClr val="bg1"/>
                </a:solidFill>
                <a:effectLst/>
                <a:latin typeface="-apple-system"/>
              </a:rPr>
              <a:t>。</a:t>
            </a:r>
            <a:endParaRPr lang="zh-CN" altLang="en-US" sz="1100" dirty="0">
              <a:solidFill>
                <a:schemeClr val="bg1"/>
              </a:solidFill>
            </a:endParaRPr>
          </a:p>
        </p:txBody>
      </p:sp>
      <p:sp>
        <p:nvSpPr>
          <p:cNvPr id="4" name="灯片编号占位符 3">
            <a:extLst>
              <a:ext uri="{FF2B5EF4-FFF2-40B4-BE49-F238E27FC236}">
                <a16:creationId xmlns:a16="http://schemas.microsoft.com/office/drawing/2014/main" id="{7016A67E-782B-412E-97E0-6F3E26369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546627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2.3 </a:t>
            </a:r>
            <a:r>
              <a:rPr lang="zh-CN" altLang="en-US" dirty="0"/>
              <a:t>验证性因子分析</a:t>
            </a:r>
            <a:r>
              <a:rPr lang="en-US" altLang="zh-CN" dirty="0"/>
              <a:t>/</a:t>
            </a:r>
            <a:r>
              <a:rPr lang="zh-CN" altLang="en-US" dirty="0"/>
              <a:t>因素分析</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Confirmatory factor analysis</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37</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183893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48970-B225-499B-8458-ACFD569C48D5}"/>
              </a:ext>
            </a:extLst>
          </p:cNvPr>
          <p:cNvSpPr>
            <a:spLocks noGrp="1"/>
          </p:cNvSpPr>
          <p:nvPr>
            <p:ph type="title"/>
          </p:nvPr>
        </p:nvSpPr>
        <p:spPr/>
        <p:txBody>
          <a:bodyPr/>
          <a:lstStyle/>
          <a:p>
            <a:r>
              <a:rPr lang="zh-CN" altLang="en-US" sz="2000" dirty="0"/>
              <a:t>验证性因素分析（</a:t>
            </a:r>
            <a:r>
              <a:rPr lang="en-US" altLang="zh-CN" sz="2000" dirty="0"/>
              <a:t>Confirmatory data analysis, CFA</a:t>
            </a:r>
            <a:r>
              <a:rPr lang="zh-CN" altLang="en-US" sz="2000" dirty="0"/>
              <a:t>）</a:t>
            </a:r>
          </a:p>
        </p:txBody>
      </p:sp>
      <p:sp>
        <p:nvSpPr>
          <p:cNvPr id="3" name="文本占位符 2">
            <a:extLst>
              <a:ext uri="{FF2B5EF4-FFF2-40B4-BE49-F238E27FC236}">
                <a16:creationId xmlns:a16="http://schemas.microsoft.com/office/drawing/2014/main" id="{C1C6B5C5-8F8F-48A7-8994-8913C00E5901}"/>
              </a:ext>
            </a:extLst>
          </p:cNvPr>
          <p:cNvSpPr>
            <a:spLocks noGrp="1"/>
          </p:cNvSpPr>
          <p:nvPr>
            <p:ph type="body" idx="1"/>
          </p:nvPr>
        </p:nvSpPr>
        <p:spPr>
          <a:xfrm>
            <a:off x="975250" y="1575121"/>
            <a:ext cx="7193400" cy="1692735"/>
          </a:xfrm>
        </p:spPr>
        <p:txBody>
          <a:bodyPr/>
          <a:lstStyle/>
          <a:p>
            <a:r>
              <a:rPr lang="zh-CN" altLang="en-US" dirty="0"/>
              <a:t>探索性因素分析只能用于从数据得到结论（无监督），没有人为决定的验证（有监督）</a:t>
            </a:r>
            <a:endParaRPr lang="en-US" altLang="zh-CN" dirty="0"/>
          </a:p>
          <a:p>
            <a:endParaRPr lang="en-US" altLang="zh-CN" dirty="0"/>
          </a:p>
          <a:p>
            <a:endParaRPr lang="en-US" altLang="zh-CN" sz="1800" dirty="0"/>
          </a:p>
          <a:p>
            <a:r>
              <a:rPr lang="zh-CN" altLang="en-US" sz="1800" dirty="0"/>
              <a:t>（有监督和无监督是机器学习的称呼）</a:t>
            </a:r>
          </a:p>
        </p:txBody>
      </p:sp>
      <p:sp>
        <p:nvSpPr>
          <p:cNvPr id="4" name="灯片编号占位符 3">
            <a:extLst>
              <a:ext uri="{FF2B5EF4-FFF2-40B4-BE49-F238E27FC236}">
                <a16:creationId xmlns:a16="http://schemas.microsoft.com/office/drawing/2014/main" id="{97087FE0-0B24-47DE-8281-C403BD9AF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6" name="文本框 5">
            <a:extLst>
              <a:ext uri="{FF2B5EF4-FFF2-40B4-BE49-F238E27FC236}">
                <a16:creationId xmlns:a16="http://schemas.microsoft.com/office/drawing/2014/main" id="{9E600D1A-E536-45B4-A4BD-D338DD816F60}"/>
              </a:ext>
            </a:extLst>
          </p:cNvPr>
          <p:cNvSpPr txBox="1"/>
          <p:nvPr/>
        </p:nvSpPr>
        <p:spPr>
          <a:xfrm>
            <a:off x="3886200" y="2396865"/>
            <a:ext cx="4518183" cy="477054"/>
          </a:xfrm>
          <a:prstGeom prst="rect">
            <a:avLst/>
          </a:prstGeom>
          <a:noFill/>
        </p:spPr>
        <p:txBody>
          <a:bodyPr wrap="square">
            <a:spAutoFit/>
          </a:bodyPr>
          <a:lstStyle/>
          <a:p>
            <a:pPr marL="0" indent="0">
              <a:buNone/>
            </a:pPr>
            <a:r>
              <a:rPr lang="zh-CN" altLang="en-US" b="1" dirty="0">
                <a:solidFill>
                  <a:schemeClr val="bg1"/>
                </a:solidFill>
              </a:rPr>
              <a:t>验证性数据分析（</a:t>
            </a:r>
            <a:r>
              <a:rPr lang="en-US" altLang="zh-CN" b="1" dirty="0">
                <a:solidFill>
                  <a:schemeClr val="bg1"/>
                </a:solidFill>
              </a:rPr>
              <a:t>Confirmatory Data Analysis, CDA</a:t>
            </a:r>
            <a:r>
              <a:rPr lang="zh-CN" altLang="en-US" b="1" dirty="0">
                <a:solidFill>
                  <a:schemeClr val="bg1"/>
                </a:solidFill>
              </a:rPr>
              <a:t>）</a:t>
            </a:r>
            <a:endParaRPr lang="en-US" altLang="zh-CN" b="1" dirty="0">
              <a:solidFill>
                <a:schemeClr val="bg1"/>
              </a:solidFill>
            </a:endParaRPr>
          </a:p>
          <a:p>
            <a:pPr marL="285750" indent="-285750"/>
            <a:r>
              <a:rPr lang="zh-CN" altLang="en-US" sz="1100" dirty="0">
                <a:solidFill>
                  <a:schemeClr val="bg1"/>
                </a:solidFill>
              </a:rPr>
              <a:t>你有一个问题等待证明</a:t>
            </a:r>
          </a:p>
        </p:txBody>
      </p:sp>
    </p:spTree>
    <p:extLst>
      <p:ext uri="{BB962C8B-B14F-4D97-AF65-F5344CB8AC3E}">
        <p14:creationId xmlns:p14="http://schemas.microsoft.com/office/powerpoint/2010/main" val="2058979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48970-B225-499B-8458-ACFD569C48D5}"/>
              </a:ext>
            </a:extLst>
          </p:cNvPr>
          <p:cNvSpPr>
            <a:spLocks noGrp="1"/>
          </p:cNvSpPr>
          <p:nvPr>
            <p:ph type="title"/>
          </p:nvPr>
        </p:nvSpPr>
        <p:spPr/>
        <p:txBody>
          <a:bodyPr/>
          <a:lstStyle/>
          <a:p>
            <a:r>
              <a:rPr lang="zh-CN" altLang="en-US" sz="2000" dirty="0"/>
              <a:t>验证性因素分析（</a:t>
            </a:r>
            <a:r>
              <a:rPr lang="en-US" altLang="zh-CN" sz="2000" dirty="0"/>
              <a:t>Confirmatory data analysis, CFA</a:t>
            </a:r>
            <a:r>
              <a:rPr lang="zh-CN" altLang="en-US" sz="2000" dirty="0"/>
              <a:t>）</a:t>
            </a:r>
          </a:p>
        </p:txBody>
      </p:sp>
      <p:sp>
        <p:nvSpPr>
          <p:cNvPr id="3" name="文本占位符 2">
            <a:extLst>
              <a:ext uri="{FF2B5EF4-FFF2-40B4-BE49-F238E27FC236}">
                <a16:creationId xmlns:a16="http://schemas.microsoft.com/office/drawing/2014/main" id="{C1C6B5C5-8F8F-48A7-8994-8913C00E5901}"/>
              </a:ext>
            </a:extLst>
          </p:cNvPr>
          <p:cNvSpPr>
            <a:spLocks noGrp="1"/>
          </p:cNvSpPr>
          <p:nvPr>
            <p:ph type="body" idx="1"/>
          </p:nvPr>
        </p:nvSpPr>
        <p:spPr>
          <a:xfrm>
            <a:off x="975250" y="1575121"/>
            <a:ext cx="5290639" cy="3416604"/>
          </a:xfrm>
        </p:spPr>
        <p:txBody>
          <a:bodyPr/>
          <a:lstStyle/>
          <a:p>
            <a:r>
              <a:rPr lang="zh-CN" altLang="en-US" sz="1800" dirty="0"/>
              <a:t>主要用于（经典测量理论的）量表的验证</a:t>
            </a:r>
            <a:endParaRPr lang="en-US" altLang="zh-CN" sz="1800" dirty="0"/>
          </a:p>
          <a:p>
            <a:endParaRPr lang="en-US" altLang="zh-CN" sz="1800" dirty="0"/>
          </a:p>
          <a:p>
            <a:r>
              <a:rPr lang="zh-CN" altLang="en-US" sz="1800" dirty="0"/>
              <a:t>因为隶属于</a:t>
            </a:r>
            <a:r>
              <a:rPr lang="en-US" altLang="zh-CN" sz="1800" dirty="0"/>
              <a:t>SEM</a:t>
            </a:r>
            <a:r>
              <a:rPr lang="zh-CN" altLang="en-US" sz="1800" dirty="0"/>
              <a:t>的一部分（特殊的</a:t>
            </a:r>
            <a:r>
              <a:rPr lang="en-US" altLang="zh-CN" sz="1800" dirty="0"/>
              <a:t>SEM</a:t>
            </a:r>
            <a:r>
              <a:rPr lang="zh-CN" altLang="en-US" sz="1800" dirty="0"/>
              <a:t>），可以使用多种工具来完成，老的工具有</a:t>
            </a:r>
            <a:r>
              <a:rPr lang="en-US" altLang="zh-CN" sz="1800" dirty="0"/>
              <a:t>LISREL</a:t>
            </a:r>
            <a:r>
              <a:rPr lang="zh-CN" altLang="en-US" sz="1800" dirty="0"/>
              <a:t>，比较常见的即点工具有</a:t>
            </a:r>
            <a:r>
              <a:rPr lang="en-US" altLang="zh-CN" sz="1800" dirty="0"/>
              <a:t>IBM AMOS</a:t>
            </a:r>
            <a:r>
              <a:rPr lang="zh-CN" altLang="en-US" sz="1800" dirty="0"/>
              <a:t>。开源免费工具有</a:t>
            </a:r>
            <a:r>
              <a:rPr lang="en-US" altLang="zh-CN" sz="1800" dirty="0"/>
              <a:t>JASP</a:t>
            </a:r>
            <a:r>
              <a:rPr lang="zh-CN" altLang="en-US" sz="1800" dirty="0"/>
              <a:t>，</a:t>
            </a:r>
            <a:r>
              <a:rPr lang="en-US" altLang="zh-CN" sz="1800" dirty="0"/>
              <a:t>R</a:t>
            </a:r>
            <a:r>
              <a:rPr lang="zh-CN" altLang="en-US" sz="1800" dirty="0"/>
              <a:t>和</a:t>
            </a:r>
            <a:r>
              <a:rPr lang="en-US" altLang="zh-CN" sz="1800" dirty="0"/>
              <a:t>Python</a:t>
            </a:r>
            <a:r>
              <a:rPr lang="zh-CN" altLang="en-US" sz="1800" dirty="0"/>
              <a:t>，</a:t>
            </a:r>
            <a:r>
              <a:rPr lang="en-US" altLang="zh-CN" sz="1800" dirty="0" err="1"/>
              <a:t>Mplus</a:t>
            </a:r>
            <a:r>
              <a:rPr lang="zh-CN" altLang="en-US" sz="1800" dirty="0"/>
              <a:t>作为一个专做结构方程模型的软件，也是一个不错的选择。</a:t>
            </a:r>
            <a:endParaRPr lang="en-US" altLang="zh-CN" sz="1800" dirty="0"/>
          </a:p>
          <a:p>
            <a:endParaRPr lang="en-US" altLang="zh-CN" sz="1800" dirty="0"/>
          </a:p>
          <a:p>
            <a:r>
              <a:rPr lang="zh-CN" altLang="en-US" sz="1200" dirty="0"/>
              <a:t>值得一提的是，</a:t>
            </a:r>
            <a:r>
              <a:rPr lang="en-US" altLang="zh-CN" sz="1200" dirty="0"/>
              <a:t>Python</a:t>
            </a:r>
            <a:r>
              <a:rPr lang="zh-CN" altLang="en-US" sz="1200" dirty="0"/>
              <a:t>作为数据科学工具，其实对潜变量</a:t>
            </a:r>
            <a:r>
              <a:rPr lang="en-US" altLang="zh-CN" sz="1200" dirty="0"/>
              <a:t>/</a:t>
            </a:r>
            <a:r>
              <a:rPr lang="zh-CN" altLang="en-US" sz="1200" dirty="0"/>
              <a:t>结构方程模型（因为该模型理论只用于行为与社会科学，而大数据科学不在乎潜变量模型）的支持比较一般，大部分都是从</a:t>
            </a:r>
            <a:r>
              <a:rPr lang="en-US" altLang="zh-CN" sz="1200" dirty="0"/>
              <a:t>R</a:t>
            </a:r>
            <a:r>
              <a:rPr lang="zh-CN" altLang="en-US" sz="1200" dirty="0"/>
              <a:t>包抄过来的，能用，但比较反直觉。</a:t>
            </a:r>
            <a:endParaRPr lang="en-US" altLang="zh-CN" sz="1200" dirty="0"/>
          </a:p>
        </p:txBody>
      </p:sp>
      <p:sp>
        <p:nvSpPr>
          <p:cNvPr id="4" name="灯片编号占位符 3">
            <a:extLst>
              <a:ext uri="{FF2B5EF4-FFF2-40B4-BE49-F238E27FC236}">
                <a16:creationId xmlns:a16="http://schemas.microsoft.com/office/drawing/2014/main" id="{97087FE0-0B24-47DE-8281-C403BD9AF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1028" name="Picture 4" descr="fig22">
            <a:extLst>
              <a:ext uri="{FF2B5EF4-FFF2-40B4-BE49-F238E27FC236}">
                <a16:creationId xmlns:a16="http://schemas.microsoft.com/office/drawing/2014/main" id="{4D341FC9-970C-4F9C-A417-25EDCE262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660" y="1648918"/>
            <a:ext cx="2068011" cy="252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60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975250" y="1780799"/>
            <a:ext cx="7193400" cy="313041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zh-CN" altLang="en-US" dirty="0"/>
              <a:t>概念复习：变量</a:t>
            </a:r>
            <a:endParaRPr lang="en-US" altLang="zh-CN" dirty="0"/>
          </a:p>
          <a:p>
            <a:pPr marL="0" lvl="0" indent="0">
              <a:buNone/>
            </a:pPr>
            <a:r>
              <a:rPr lang="zh-CN" altLang="en-US" sz="1800" dirty="0"/>
              <a:t>统计学里，变量是对象的特征。它可以是定性的也可以是定量的，一个定量变量要么是离散的，要么是连续的。社会科学中研究变量的关系，通常采用数学中对应的观念，把一个变量称为自变量（独立变量 </a:t>
            </a:r>
            <a:r>
              <a:rPr lang="en-US" altLang="zh-CN" sz="1800" dirty="0"/>
              <a:t>Independent variables, IVs</a:t>
            </a:r>
            <a:r>
              <a:rPr lang="zh-CN" altLang="en-US" sz="1800" dirty="0"/>
              <a:t>），另一个变量称之为因变量（依赖变量 </a:t>
            </a:r>
            <a:r>
              <a:rPr lang="en-US" altLang="zh-CN" sz="1800" dirty="0"/>
              <a:t>Dependent variables, DVs</a:t>
            </a:r>
            <a:r>
              <a:rPr lang="zh-CN" altLang="en-US" sz="1800" dirty="0"/>
              <a:t>）</a:t>
            </a:r>
            <a:endParaRPr sz="1800" dirty="0"/>
          </a:p>
        </p:txBody>
      </p:sp>
      <p:sp>
        <p:nvSpPr>
          <p:cNvPr id="5" name="灯片编号占位符 1">
            <a:extLst>
              <a:ext uri="{FF2B5EF4-FFF2-40B4-BE49-F238E27FC236}">
                <a16:creationId xmlns:a16="http://schemas.microsoft.com/office/drawing/2014/main" id="{9802C87D-B5A5-4DF2-BEB8-C5859C2BDA7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4</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525574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62677-5EC4-4593-B23B-A381A791591A}"/>
              </a:ext>
            </a:extLst>
          </p:cNvPr>
          <p:cNvSpPr>
            <a:spLocks noGrp="1"/>
          </p:cNvSpPr>
          <p:nvPr>
            <p:ph type="title"/>
          </p:nvPr>
        </p:nvSpPr>
        <p:spPr/>
        <p:txBody>
          <a:bodyPr/>
          <a:lstStyle/>
          <a:p>
            <a:r>
              <a:rPr lang="zh-CN" altLang="en-US" dirty="0"/>
              <a:t>怎么做？</a:t>
            </a:r>
          </a:p>
        </p:txBody>
      </p:sp>
      <p:sp>
        <p:nvSpPr>
          <p:cNvPr id="3" name="文本占位符 2">
            <a:extLst>
              <a:ext uri="{FF2B5EF4-FFF2-40B4-BE49-F238E27FC236}">
                <a16:creationId xmlns:a16="http://schemas.microsoft.com/office/drawing/2014/main" id="{95889D0D-5082-4BFA-9DE3-146CA39FA535}"/>
              </a:ext>
            </a:extLst>
          </p:cNvPr>
          <p:cNvSpPr>
            <a:spLocks noGrp="1"/>
          </p:cNvSpPr>
          <p:nvPr>
            <p:ph type="body" idx="1"/>
          </p:nvPr>
        </p:nvSpPr>
        <p:spPr/>
        <p:txBody>
          <a:bodyPr/>
          <a:lstStyle/>
          <a:p>
            <a:r>
              <a:rPr lang="zh-CN" altLang="en-US" dirty="0"/>
              <a:t>总之，先画图</a:t>
            </a:r>
          </a:p>
        </p:txBody>
      </p:sp>
      <p:sp>
        <p:nvSpPr>
          <p:cNvPr id="4" name="灯片编号占位符 3">
            <a:extLst>
              <a:ext uri="{FF2B5EF4-FFF2-40B4-BE49-F238E27FC236}">
                <a16:creationId xmlns:a16="http://schemas.microsoft.com/office/drawing/2014/main" id="{83A84AF4-DEA7-4653-8983-263CC676A2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664829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DD51E-3C2B-4E25-9725-D52CEB177364}"/>
              </a:ext>
            </a:extLst>
          </p:cNvPr>
          <p:cNvSpPr>
            <a:spLocks noGrp="1"/>
          </p:cNvSpPr>
          <p:nvPr>
            <p:ph type="title"/>
          </p:nvPr>
        </p:nvSpPr>
        <p:spPr/>
        <p:txBody>
          <a:bodyPr/>
          <a:lstStyle/>
          <a:p>
            <a:r>
              <a:rPr lang="zh-CN" altLang="en-US" dirty="0"/>
              <a:t>一阶验证性因素分析（潜变量）</a:t>
            </a:r>
          </a:p>
        </p:txBody>
      </p:sp>
      <p:sp>
        <p:nvSpPr>
          <p:cNvPr id="4" name="灯片编号占位符 3">
            <a:extLst>
              <a:ext uri="{FF2B5EF4-FFF2-40B4-BE49-F238E27FC236}">
                <a16:creationId xmlns:a16="http://schemas.microsoft.com/office/drawing/2014/main" id="{CB5A8811-E256-4E2D-81E5-7AF1E89C3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10" name="文本占位符 2">
            <a:extLst>
              <a:ext uri="{FF2B5EF4-FFF2-40B4-BE49-F238E27FC236}">
                <a16:creationId xmlns:a16="http://schemas.microsoft.com/office/drawing/2014/main" id="{50606256-3459-47C1-878E-B23FD08D30F5}"/>
              </a:ext>
            </a:extLst>
          </p:cNvPr>
          <p:cNvSpPr>
            <a:spLocks noGrp="1"/>
          </p:cNvSpPr>
          <p:nvPr>
            <p:ph type="body" idx="1"/>
          </p:nvPr>
        </p:nvSpPr>
        <p:spPr>
          <a:xfrm>
            <a:off x="4008260" y="1568771"/>
            <a:ext cx="4980841" cy="3416604"/>
          </a:xfrm>
        </p:spPr>
        <p:txBody>
          <a:bodyPr/>
          <a:lstStyle/>
          <a:p>
            <a:r>
              <a:rPr lang="zh-CN" altLang="en-US" sz="1800" dirty="0"/>
              <a:t>某个概念由某些东西组成</a:t>
            </a:r>
            <a:endParaRPr lang="en-US" altLang="zh-CN" sz="1800" dirty="0"/>
          </a:p>
          <a:p>
            <a:endParaRPr lang="en-US" altLang="zh-CN" sz="1800" dirty="0"/>
          </a:p>
          <a:p>
            <a:r>
              <a:rPr lang="zh-CN" altLang="en-US" sz="1800" dirty="0"/>
              <a:t>假设我有</a:t>
            </a:r>
            <a:r>
              <a:rPr lang="en-US" altLang="zh-CN" sz="1800" dirty="0"/>
              <a:t>10</a:t>
            </a:r>
            <a:r>
              <a:rPr lang="zh-CN" altLang="en-US" sz="1800" dirty="0"/>
              <a:t>道题目测量某个维度，我的目的是证明：</a:t>
            </a:r>
            <a:endParaRPr lang="en-US" altLang="zh-CN" sz="1800" dirty="0"/>
          </a:p>
          <a:p>
            <a:pPr lvl="1"/>
            <a:r>
              <a:rPr lang="en-US" altLang="zh-CN" sz="1800" dirty="0"/>
              <a:t>1. </a:t>
            </a:r>
            <a:r>
              <a:rPr lang="zh-CN" altLang="en-US" sz="1800" dirty="0"/>
              <a:t>该心理结构存在，即潜变量由这些题目构成</a:t>
            </a:r>
            <a:endParaRPr lang="en-US" altLang="zh-CN" sz="1800" dirty="0"/>
          </a:p>
          <a:p>
            <a:pPr lvl="1"/>
            <a:r>
              <a:rPr lang="en-US" altLang="zh-CN" sz="1800" dirty="0"/>
              <a:t>2. </a:t>
            </a:r>
          </a:p>
          <a:p>
            <a:pPr lvl="1"/>
            <a:endParaRPr lang="en-US" altLang="zh-CN" sz="1800" dirty="0"/>
          </a:p>
          <a:p>
            <a:r>
              <a:rPr lang="zh-CN" altLang="en-US" sz="1800" dirty="0"/>
              <a:t>他们均为连续性变量</a:t>
            </a:r>
            <a:endParaRPr lang="en-US" altLang="zh-CN" sz="1800" dirty="0"/>
          </a:p>
          <a:p>
            <a:pPr lvl="1"/>
            <a:r>
              <a:rPr lang="zh-CN" altLang="en-US" sz="1800" dirty="0"/>
              <a:t>该情景下，李克特可以“容忍”是连续的</a:t>
            </a:r>
            <a:endParaRPr lang="en-US" altLang="zh-CN" sz="1800" dirty="0"/>
          </a:p>
          <a:p>
            <a:pPr lvl="1"/>
            <a:r>
              <a:rPr lang="zh-CN" altLang="en-US" sz="1800" dirty="0"/>
              <a:t>普通的结构方程模型要求是连续性，二分应进入更深的方法</a:t>
            </a:r>
            <a:endParaRPr lang="en-US" altLang="zh-CN" sz="1800" dirty="0"/>
          </a:p>
          <a:p>
            <a:pPr lvl="1"/>
            <a:endParaRPr lang="en-US" altLang="zh-CN" sz="1800" dirty="0"/>
          </a:p>
        </p:txBody>
      </p:sp>
      <p:pic>
        <p:nvPicPr>
          <p:cNvPr id="2054" name="Picture 6">
            <a:extLst>
              <a:ext uri="{FF2B5EF4-FFF2-40B4-BE49-F238E27FC236}">
                <a16:creationId xmlns:a16="http://schemas.microsoft.com/office/drawing/2014/main" id="{4BFFF227-C761-4864-815B-BF10A0555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11" y="1633928"/>
            <a:ext cx="3075016" cy="308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111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27F77-9F3A-416D-AA16-0BABA0F3CE7D}"/>
              </a:ext>
            </a:extLst>
          </p:cNvPr>
          <p:cNvSpPr>
            <a:spLocks noGrp="1"/>
          </p:cNvSpPr>
          <p:nvPr>
            <p:ph type="title"/>
          </p:nvPr>
        </p:nvSpPr>
        <p:spPr/>
        <p:txBody>
          <a:bodyPr/>
          <a:lstStyle/>
          <a:p>
            <a:r>
              <a:rPr lang="en-US" altLang="zh-CN" dirty="0"/>
              <a:t>SEM</a:t>
            </a:r>
            <a:r>
              <a:rPr lang="zh-CN" altLang="en-US" dirty="0"/>
              <a:t>的分类</a:t>
            </a:r>
          </a:p>
        </p:txBody>
      </p:sp>
      <p:sp>
        <p:nvSpPr>
          <p:cNvPr id="3" name="文本占位符 2">
            <a:extLst>
              <a:ext uri="{FF2B5EF4-FFF2-40B4-BE49-F238E27FC236}">
                <a16:creationId xmlns:a16="http://schemas.microsoft.com/office/drawing/2014/main" id="{6575B4CF-467A-4284-9FF7-8A52BBC6A4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124D691-4E08-4167-B38E-98167AA91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789876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a:t>
            </a:r>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7" name="图片 6">
            <a:extLst>
              <a:ext uri="{FF2B5EF4-FFF2-40B4-BE49-F238E27FC236}">
                <a16:creationId xmlns:a16="http://schemas.microsoft.com/office/drawing/2014/main" id="{9851F5B6-069F-4FC5-A371-4591C496F146}"/>
              </a:ext>
            </a:extLst>
          </p:cNvPr>
          <p:cNvPicPr>
            <a:picLocks noChangeAspect="1"/>
          </p:cNvPicPr>
          <p:nvPr/>
        </p:nvPicPr>
        <p:blipFill>
          <a:blip r:embed="rId2"/>
          <a:stretch>
            <a:fillRect/>
          </a:stretch>
        </p:blipFill>
        <p:spPr>
          <a:xfrm>
            <a:off x="881524" y="1726653"/>
            <a:ext cx="3383573" cy="2049958"/>
          </a:xfrm>
          <a:prstGeom prst="rect">
            <a:avLst/>
          </a:prstGeom>
        </p:spPr>
      </p:pic>
      <p:pic>
        <p:nvPicPr>
          <p:cNvPr id="15" name="图片 14">
            <a:extLst>
              <a:ext uri="{FF2B5EF4-FFF2-40B4-BE49-F238E27FC236}">
                <a16:creationId xmlns:a16="http://schemas.microsoft.com/office/drawing/2014/main" id="{91B9839A-90CB-488B-B9A9-2A8F3749550D}"/>
              </a:ext>
            </a:extLst>
          </p:cNvPr>
          <p:cNvPicPr>
            <a:picLocks noChangeAspect="1"/>
          </p:cNvPicPr>
          <p:nvPr/>
        </p:nvPicPr>
        <p:blipFill>
          <a:blip r:embed="rId3"/>
          <a:stretch>
            <a:fillRect/>
          </a:stretch>
        </p:blipFill>
        <p:spPr>
          <a:xfrm>
            <a:off x="4667436" y="1462511"/>
            <a:ext cx="3665630" cy="3407940"/>
          </a:xfrm>
          <a:prstGeom prst="rect">
            <a:avLst/>
          </a:prstGeom>
        </p:spPr>
      </p:pic>
    </p:spTree>
    <p:extLst>
      <p:ext uri="{BB962C8B-B14F-4D97-AF65-F5344CB8AC3E}">
        <p14:creationId xmlns:p14="http://schemas.microsoft.com/office/powerpoint/2010/main" val="3110852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 </a:t>
            </a:r>
            <a:br>
              <a:rPr lang="en-US" altLang="zh-CN" dirty="0"/>
            </a:br>
            <a:r>
              <a:rPr lang="zh-CN" altLang="en-US" sz="1600" dirty="0"/>
              <a:t>（不能被接受的错误示范）</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6" name="图片 5">
            <a:extLst>
              <a:ext uri="{FF2B5EF4-FFF2-40B4-BE49-F238E27FC236}">
                <a16:creationId xmlns:a16="http://schemas.microsoft.com/office/drawing/2014/main" id="{F37E08CA-6674-4535-8AFF-7873F3293777}"/>
              </a:ext>
            </a:extLst>
          </p:cNvPr>
          <p:cNvPicPr>
            <a:picLocks noChangeAspect="1"/>
          </p:cNvPicPr>
          <p:nvPr/>
        </p:nvPicPr>
        <p:blipFill>
          <a:blip r:embed="rId2"/>
          <a:stretch>
            <a:fillRect/>
          </a:stretch>
        </p:blipFill>
        <p:spPr>
          <a:xfrm>
            <a:off x="2299666" y="1824990"/>
            <a:ext cx="4544568" cy="2712720"/>
          </a:xfrm>
          <a:prstGeom prst="rect">
            <a:avLst/>
          </a:prstGeom>
        </p:spPr>
      </p:pic>
    </p:spTree>
    <p:extLst>
      <p:ext uri="{BB962C8B-B14F-4D97-AF65-F5344CB8AC3E}">
        <p14:creationId xmlns:p14="http://schemas.microsoft.com/office/powerpoint/2010/main" val="2010666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高维心理概念的初阶表达形式</a:t>
            </a:r>
            <a:br>
              <a:rPr lang="en-US" altLang="zh-CN" dirty="0"/>
            </a:br>
            <a:r>
              <a:rPr lang="zh-CN" altLang="en-US" sz="1600" dirty="0"/>
              <a:t>（一些可以被接受的错误示范，但个人意见）</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5" name="Picture 2" descr="SEM: Confirmatory Factor Analysis (David A. Kenny)">
            <a:extLst>
              <a:ext uri="{FF2B5EF4-FFF2-40B4-BE49-F238E27FC236}">
                <a16:creationId xmlns:a16="http://schemas.microsoft.com/office/drawing/2014/main" id="{22BD161F-26CC-47DA-A5EE-2396AEA4C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64" y="1575270"/>
            <a:ext cx="2990538" cy="223667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F588296-D81F-442C-98FC-F3F87306FB4C}"/>
              </a:ext>
            </a:extLst>
          </p:cNvPr>
          <p:cNvPicPr>
            <a:picLocks noChangeAspect="1"/>
          </p:cNvPicPr>
          <p:nvPr/>
        </p:nvPicPr>
        <p:blipFill>
          <a:blip r:embed="rId3"/>
          <a:stretch>
            <a:fillRect/>
          </a:stretch>
        </p:blipFill>
        <p:spPr>
          <a:xfrm>
            <a:off x="4069780" y="1575270"/>
            <a:ext cx="4409656" cy="3098381"/>
          </a:xfrm>
          <a:prstGeom prst="rect">
            <a:avLst/>
          </a:prstGeom>
        </p:spPr>
      </p:pic>
      <p:sp>
        <p:nvSpPr>
          <p:cNvPr id="8" name="文本框 7">
            <a:extLst>
              <a:ext uri="{FF2B5EF4-FFF2-40B4-BE49-F238E27FC236}">
                <a16:creationId xmlns:a16="http://schemas.microsoft.com/office/drawing/2014/main" id="{4A83CC18-F314-4E4C-BCF4-7CD8EC2E06C7}"/>
              </a:ext>
            </a:extLst>
          </p:cNvPr>
          <p:cNvSpPr txBox="1"/>
          <p:nvPr/>
        </p:nvSpPr>
        <p:spPr>
          <a:xfrm>
            <a:off x="269823" y="3968320"/>
            <a:ext cx="3223634" cy="615553"/>
          </a:xfrm>
          <a:prstGeom prst="rect">
            <a:avLst/>
          </a:prstGeom>
          <a:noFill/>
        </p:spPr>
        <p:txBody>
          <a:bodyPr wrap="square" rtlCol="0">
            <a:spAutoFit/>
          </a:bodyPr>
          <a:lstStyle/>
          <a:p>
            <a:r>
              <a:rPr lang="zh-CN" altLang="en-US" sz="2000" dirty="0">
                <a:solidFill>
                  <a:schemeClr val="lt1"/>
                </a:solidFill>
                <a:latin typeface="+mj-ea"/>
                <a:ea typeface="+mj-ea"/>
                <a:sym typeface="Quantico"/>
              </a:rPr>
              <a:t>回头会讲为什么</a:t>
            </a:r>
            <a:endParaRPr lang="en-US" altLang="zh-CN" sz="2000" dirty="0">
              <a:solidFill>
                <a:schemeClr val="lt1"/>
              </a:solidFill>
              <a:latin typeface="+mj-ea"/>
              <a:ea typeface="+mj-ea"/>
              <a:sym typeface="Quantico"/>
            </a:endParaRPr>
          </a:p>
          <a:p>
            <a:r>
              <a:rPr lang="zh-CN" altLang="en-US" dirty="0">
                <a:solidFill>
                  <a:schemeClr val="lt1"/>
                </a:solidFill>
                <a:latin typeface="+mj-ea"/>
                <a:ea typeface="+mj-ea"/>
                <a:sym typeface="Quantico"/>
              </a:rPr>
              <a:t>* 但你也可以这么做</a:t>
            </a:r>
          </a:p>
        </p:txBody>
      </p:sp>
    </p:spTree>
    <p:extLst>
      <p:ext uri="{BB962C8B-B14F-4D97-AF65-F5344CB8AC3E}">
        <p14:creationId xmlns:p14="http://schemas.microsoft.com/office/powerpoint/2010/main" val="4114424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CE620-CF71-4AAE-9F5E-FC71A8482EC1}"/>
              </a:ext>
            </a:extLst>
          </p:cNvPr>
          <p:cNvSpPr>
            <a:spLocks noGrp="1"/>
          </p:cNvSpPr>
          <p:nvPr>
            <p:ph type="title"/>
          </p:nvPr>
        </p:nvSpPr>
        <p:spPr/>
        <p:txBody>
          <a:bodyPr/>
          <a:lstStyle/>
          <a:p>
            <a:r>
              <a:rPr lang="zh-CN" altLang="en-US" dirty="0"/>
              <a:t>复杂情景的心理概念（潜变量）</a:t>
            </a:r>
          </a:p>
        </p:txBody>
      </p:sp>
      <p:sp>
        <p:nvSpPr>
          <p:cNvPr id="4" name="灯片编号占位符 3">
            <a:extLst>
              <a:ext uri="{FF2B5EF4-FFF2-40B4-BE49-F238E27FC236}">
                <a16:creationId xmlns:a16="http://schemas.microsoft.com/office/drawing/2014/main" id="{F687787F-1DE0-4181-9361-D784ECAD43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9218" name="Picture 2">
            <a:extLst>
              <a:ext uri="{FF2B5EF4-FFF2-40B4-BE49-F238E27FC236}">
                <a16:creationId xmlns:a16="http://schemas.microsoft.com/office/drawing/2014/main" id="{DF4E39D3-0D81-4547-8E87-33BAAE3CE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1613784"/>
            <a:ext cx="2843599" cy="30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182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8F002-5538-4FAB-BA22-86AD9221DCE3}"/>
              </a:ext>
            </a:extLst>
          </p:cNvPr>
          <p:cNvSpPr>
            <a:spLocks noGrp="1"/>
          </p:cNvSpPr>
          <p:nvPr>
            <p:ph type="title"/>
          </p:nvPr>
        </p:nvSpPr>
        <p:spPr/>
        <p:txBody>
          <a:bodyPr/>
          <a:lstStyle/>
          <a:p>
            <a:r>
              <a:rPr lang="zh-CN" altLang="en-US" dirty="0"/>
              <a:t>一阶验证性因素分析</a:t>
            </a:r>
          </a:p>
        </p:txBody>
      </p:sp>
      <p:sp>
        <p:nvSpPr>
          <p:cNvPr id="3" name="文本占位符 2">
            <a:extLst>
              <a:ext uri="{FF2B5EF4-FFF2-40B4-BE49-F238E27FC236}">
                <a16:creationId xmlns:a16="http://schemas.microsoft.com/office/drawing/2014/main" id="{DD23BAC2-3549-433B-9181-8B6DB24D8AD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212FBC-281A-4309-94D7-BBC36B37F5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2029238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25397-9185-4EF3-990B-3EF957485077}"/>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6282EB89-696E-4537-AA61-DED928CD186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7156B81-DAC3-4256-BEAF-95B291116B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862785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9C043-97BD-4637-A201-A6B23CEB3CB2}"/>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16F11414-12A2-48C5-A7FB-4D62ED772D9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D6062BB-B7D7-4E89-8200-509FA7DF07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86893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975250" y="1780799"/>
            <a:ext cx="7193400" cy="313041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zh-CN" altLang="en-US" dirty="0"/>
              <a:t>概念复习：变量类型</a:t>
            </a:r>
          </a:p>
          <a:p>
            <a:pPr marL="342900" lvl="0" indent="-342900">
              <a:buAutoNum type="arabicPeriod"/>
            </a:pPr>
            <a:r>
              <a:rPr lang="zh-CN" altLang="en-US" sz="1800" dirty="0"/>
              <a:t>离散变量（有序多分类、无序多分类、二分）</a:t>
            </a:r>
            <a:endParaRPr lang="en-US" altLang="zh-CN" sz="1800" dirty="0"/>
          </a:p>
          <a:p>
            <a:pPr marL="342900" lvl="0" indent="-342900">
              <a:buAutoNum type="arabicPeriod"/>
            </a:pPr>
            <a:r>
              <a:rPr lang="zh-CN" altLang="en-US" sz="1800" dirty="0"/>
              <a:t>连续变量</a:t>
            </a:r>
            <a:endParaRPr lang="en-US" altLang="zh-CN" sz="1800" dirty="0"/>
          </a:p>
          <a:p>
            <a:pPr marL="342900" lvl="0" indent="-342900">
              <a:buAutoNum type="arabicPeriod"/>
            </a:pPr>
            <a:endParaRPr lang="en-US" altLang="zh-CN" sz="1800" dirty="0"/>
          </a:p>
          <a:p>
            <a:pPr marL="0" lvl="0" indent="0">
              <a:buNone/>
            </a:pPr>
            <a:r>
              <a:rPr lang="zh-CN" altLang="en-US" sz="1800" dirty="0"/>
              <a:t>（你暂时只需要知道这几种类型）</a:t>
            </a:r>
          </a:p>
        </p:txBody>
      </p:sp>
      <p:sp>
        <p:nvSpPr>
          <p:cNvPr id="5" name="灯片编号占位符 1">
            <a:extLst>
              <a:ext uri="{FF2B5EF4-FFF2-40B4-BE49-F238E27FC236}">
                <a16:creationId xmlns:a16="http://schemas.microsoft.com/office/drawing/2014/main" id="{9802C87D-B5A5-4DF2-BEB8-C5859C2BDA7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86978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B7FF2-C5F7-4B9A-AC7B-5C5502A613C8}"/>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D8B880BA-07A5-428F-8BEB-8B0AF58B9CF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CA31938-6ADF-445F-976E-BC5FF552C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00400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1FB78-78FA-49B3-B915-2396BA55B405}"/>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42429853-B259-4D0E-B582-97C31388887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7451C2D-0AE0-4487-87D9-71936133F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790044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body" idx="1"/>
          </p:nvPr>
        </p:nvSpPr>
        <p:spPr>
          <a:xfrm>
            <a:off x="975275" y="1575124"/>
            <a:ext cx="3409200" cy="344402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KMO</a:t>
            </a:r>
            <a:endParaRPr b="1" dirty="0"/>
          </a:p>
          <a:p>
            <a:pPr marL="0" indent="0">
              <a:spcBef>
                <a:spcPts val="0"/>
              </a:spcBef>
              <a:buNone/>
            </a:pPr>
            <a:r>
              <a:rPr lang="en-US" altLang="zh-CN" dirty="0"/>
              <a:t>Kaiser-Meyer-Olkin</a:t>
            </a:r>
            <a:r>
              <a:rPr lang="zh-CN" altLang="en-US" dirty="0"/>
              <a:t>检验统计量用于比较变量间简单相关系数和偏相关系数。</a:t>
            </a:r>
            <a:endParaRPr lang="en-US" altLang="zh-CN" dirty="0"/>
          </a:p>
          <a:p>
            <a:pPr marL="0" lvl="0" indent="0">
              <a:spcBef>
                <a:spcPts val="0"/>
              </a:spcBef>
              <a:buNone/>
            </a:pPr>
            <a:endParaRPr lang="en-US" altLang="zh-CN" sz="1400" dirty="0"/>
          </a:p>
          <a:p>
            <a:pPr marL="0" lvl="0" indent="0">
              <a:spcBef>
                <a:spcPts val="0"/>
              </a:spcBef>
              <a:buNone/>
            </a:pPr>
            <a:r>
              <a:rPr lang="zh-CN" altLang="en-US" sz="1100" dirty="0"/>
              <a:t>当所有变量间的简单相关系数平方和远远大于偏相关系数平方和时，</a:t>
            </a:r>
            <a:r>
              <a:rPr lang="en-US" altLang="zh-CN" sz="1100" dirty="0"/>
              <a:t>KMO</a:t>
            </a:r>
            <a:r>
              <a:rPr lang="zh-CN" altLang="en-US" sz="1100" dirty="0"/>
              <a:t>值接近</a:t>
            </a:r>
            <a:r>
              <a:rPr lang="en-US" altLang="zh-CN" sz="1100" dirty="0"/>
              <a:t>1</a:t>
            </a:r>
            <a:r>
              <a:rPr lang="zh-CN" altLang="en-US" sz="1100" dirty="0"/>
              <a:t>。</a:t>
            </a:r>
            <a:r>
              <a:rPr lang="en-US" altLang="zh-CN" sz="1100" dirty="0"/>
              <a:t>KMO</a:t>
            </a:r>
            <a:r>
              <a:rPr lang="zh-CN" altLang="en-US" sz="1100" dirty="0"/>
              <a:t>值越接近于</a:t>
            </a:r>
            <a:r>
              <a:rPr lang="en-US" altLang="zh-CN" sz="1100" dirty="0"/>
              <a:t>1</a:t>
            </a:r>
            <a:r>
              <a:rPr lang="zh-CN" altLang="en-US" sz="1100" dirty="0"/>
              <a:t>，意味着变量间的相关性越强，原有变量越适合作因子分析；当所有变量间的简单相关系数平方和接近</a:t>
            </a:r>
            <a:r>
              <a:rPr lang="en-US" altLang="zh-CN" sz="1100" dirty="0"/>
              <a:t>0</a:t>
            </a:r>
            <a:r>
              <a:rPr lang="zh-CN" altLang="en-US" sz="1100" dirty="0"/>
              <a:t>时，</a:t>
            </a:r>
            <a:r>
              <a:rPr lang="en-US" altLang="zh-CN" sz="1100" dirty="0"/>
              <a:t>KMO</a:t>
            </a:r>
            <a:r>
              <a:rPr lang="zh-CN" altLang="en-US" sz="1100" dirty="0"/>
              <a:t>值接近</a:t>
            </a:r>
            <a:r>
              <a:rPr lang="en-US" altLang="zh-CN" sz="1100" dirty="0"/>
              <a:t>0</a:t>
            </a:r>
            <a:r>
              <a:rPr lang="zh-CN" altLang="en-US" sz="1100" dirty="0"/>
              <a:t>。</a:t>
            </a:r>
            <a:r>
              <a:rPr lang="en-US" altLang="zh-CN" sz="1100" dirty="0"/>
              <a:t>KMO</a:t>
            </a:r>
            <a:r>
              <a:rPr lang="zh-CN" altLang="en-US" sz="1100" dirty="0"/>
              <a:t>值越接近于</a:t>
            </a:r>
            <a:r>
              <a:rPr lang="en-US" altLang="zh-CN" sz="1100" dirty="0"/>
              <a:t>0,</a:t>
            </a:r>
            <a:r>
              <a:rPr lang="zh-CN" altLang="en-US" sz="1100" dirty="0"/>
              <a:t>意味着变量间的相关性越弱，原有变量越不适合作因子分析。</a:t>
            </a:r>
            <a:endParaRPr lang="en-US" altLang="zh-CN" sz="1100" dirty="0"/>
          </a:p>
          <a:p>
            <a:pPr marL="0" lvl="0" indent="0">
              <a:spcBef>
                <a:spcPts val="0"/>
              </a:spcBef>
              <a:buNone/>
            </a:pPr>
            <a:endParaRPr lang="en-US" altLang="zh-CN" sz="1100" dirty="0"/>
          </a:p>
          <a:p>
            <a:pPr marL="0" lvl="0" indent="0">
              <a:spcBef>
                <a:spcPts val="0"/>
              </a:spcBef>
              <a:buNone/>
            </a:pPr>
            <a:endParaRPr lang="en-US" altLang="zh-CN" sz="1100" dirty="0"/>
          </a:p>
          <a:p>
            <a:pPr marL="0" lv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r>
              <a:rPr lang="zh-CN" altLang="en-US" sz="1100" dirty="0"/>
              <a:t>实际上可以简单用相关性矩阵代替。</a:t>
            </a:r>
          </a:p>
        </p:txBody>
      </p:sp>
      <p:sp>
        <p:nvSpPr>
          <p:cNvPr id="151" name="Google Shape;151;p2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常规检验</a:t>
            </a:r>
            <a:endParaRPr dirty="0"/>
          </a:p>
        </p:txBody>
      </p:sp>
      <p:sp>
        <p:nvSpPr>
          <p:cNvPr id="152" name="Google Shape;152;p20"/>
          <p:cNvSpPr txBox="1">
            <a:spLocks noGrp="1"/>
          </p:cNvSpPr>
          <p:nvPr>
            <p:ph type="body" idx="2"/>
          </p:nvPr>
        </p:nvSpPr>
        <p:spPr>
          <a:xfrm>
            <a:off x="4759453" y="1575125"/>
            <a:ext cx="3409200" cy="3378712"/>
          </a:xfrm>
          <a:prstGeom prst="rect">
            <a:avLst/>
          </a:prstGeom>
        </p:spPr>
        <p:txBody>
          <a:bodyPr spcFirstLastPara="1" wrap="square" lIns="0" tIns="0" rIns="0" bIns="0" anchor="t" anchorCtr="0">
            <a:noAutofit/>
          </a:bodyPr>
          <a:lstStyle/>
          <a:p>
            <a:pPr marL="0" lvl="0" indent="0">
              <a:buNone/>
            </a:pPr>
            <a:r>
              <a:rPr lang="en-US" b="1" dirty="0"/>
              <a:t>Bartlett test</a:t>
            </a:r>
          </a:p>
          <a:p>
            <a:pPr marL="0" lvl="0" indent="0">
              <a:spcBef>
                <a:spcPts val="0"/>
              </a:spcBef>
              <a:buNone/>
            </a:pPr>
            <a:r>
              <a:rPr lang="en-US" altLang="zh-CN" dirty="0"/>
              <a:t>Bartlett's</a:t>
            </a:r>
            <a:r>
              <a:rPr lang="zh-CN" altLang="en-US" dirty="0"/>
              <a:t>球状检验用于检验相关阵中各变量间的相关性，是否为单位阵，即检验各个变量是否各自独立。</a:t>
            </a:r>
            <a:endParaRPr lang="en-US" altLang="zh-CN" dirty="0"/>
          </a:p>
          <a:p>
            <a:pPr marL="0" lvl="0" indent="0" algn="ctr">
              <a:spcBef>
                <a:spcPts val="0"/>
              </a:spcBef>
              <a:buNone/>
            </a:pPr>
            <a:endParaRPr lang="en-US" altLang="zh-CN" sz="1600" dirty="0"/>
          </a:p>
          <a:p>
            <a:pPr marL="0" lvl="0" indent="0" algn="ctr">
              <a:spcBef>
                <a:spcPts val="0"/>
              </a:spcBef>
              <a:buNone/>
            </a:pPr>
            <a:r>
              <a:rPr lang="en-US" altLang="zh-CN" sz="1600" dirty="0"/>
              <a:t>H0: </a:t>
            </a:r>
            <a:r>
              <a:rPr lang="zh-CN" altLang="en-US" sz="1600" dirty="0"/>
              <a:t>变量之间互相独立</a:t>
            </a:r>
            <a:endParaRPr lang="en-US" altLang="zh-CN" dirty="0"/>
          </a:p>
          <a:p>
            <a:pPr mar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endParaRPr lang="en-US" altLang="zh-CN" sz="1100" dirty="0"/>
          </a:p>
        </p:txBody>
      </p:sp>
      <p:sp>
        <p:nvSpPr>
          <p:cNvPr id="153" name="Google Shape;153;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1332122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因子提取方法（</a:t>
            </a:r>
            <a:r>
              <a:rPr lang="en-US" altLang="zh-CN" dirty="0"/>
              <a:t>in SPSS and R</a:t>
            </a:r>
            <a:r>
              <a:rPr lang="zh-CN" altLang="en-US" dirty="0"/>
              <a:t>）</a:t>
            </a:r>
            <a:endParaRPr dirty="0"/>
          </a:p>
        </p:txBody>
      </p:sp>
      <p:sp>
        <p:nvSpPr>
          <p:cNvPr id="182" name="Google Shape;182;p2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53</a:t>
            </a:fld>
            <a:endParaRPr/>
          </a:p>
        </p:txBody>
      </p:sp>
      <p:cxnSp>
        <p:nvCxnSpPr>
          <p:cNvPr id="183" name="Google Shape;183;p24"/>
          <p:cNvCxnSpPr>
            <a:stCxn id="184" idx="2"/>
            <a:endCxn id="185" idx="0"/>
          </p:cNvCxnSpPr>
          <p:nvPr/>
        </p:nvCxnSpPr>
        <p:spPr>
          <a:xfrm rot="-5400000" flipH="1">
            <a:off x="5017500" y="1496125"/>
            <a:ext cx="574500" cy="1770300"/>
          </a:xfrm>
          <a:prstGeom prst="bentConnector3">
            <a:avLst>
              <a:gd name="adj1" fmla="val 49995"/>
            </a:avLst>
          </a:prstGeom>
          <a:noFill/>
          <a:ln w="9525" cap="flat" cmpd="sng">
            <a:solidFill>
              <a:schemeClr val="lt2"/>
            </a:solidFill>
            <a:prstDash val="solid"/>
            <a:round/>
            <a:headEnd type="diamond" w="med" len="med"/>
            <a:tailEnd type="diamond" w="med" len="med"/>
          </a:ln>
        </p:spPr>
      </p:cxnSp>
      <p:cxnSp>
        <p:nvCxnSpPr>
          <p:cNvPr id="186" name="Google Shape;186;p24"/>
          <p:cNvCxnSpPr>
            <a:cxnSpLocks/>
            <a:stCxn id="187" idx="2"/>
            <a:endCxn id="188" idx="0"/>
          </p:cNvCxnSpPr>
          <p:nvPr/>
        </p:nvCxnSpPr>
        <p:spPr>
          <a:xfrm rot="-5400000" flipH="1">
            <a:off x="271650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89" name="Google Shape;189;p24"/>
          <p:cNvCxnSpPr>
            <a:cxnSpLocks/>
            <a:stCxn id="190" idx="0"/>
            <a:endCxn id="187" idx="2"/>
          </p:cNvCxnSpPr>
          <p:nvPr/>
        </p:nvCxnSpPr>
        <p:spPr>
          <a:xfrm rot="-5400000">
            <a:off x="187125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1" name="Google Shape;191;p24"/>
          <p:cNvCxnSpPr>
            <a:stCxn id="185" idx="2"/>
            <a:endCxn id="192" idx="0"/>
          </p:cNvCxnSpPr>
          <p:nvPr/>
        </p:nvCxnSpPr>
        <p:spPr>
          <a:xfrm rot="-5400000" flipH="1">
            <a:off x="625710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3" name="Google Shape;193;p24"/>
          <p:cNvCxnSpPr>
            <a:stCxn id="194" idx="0"/>
            <a:endCxn id="185" idx="2"/>
          </p:cNvCxnSpPr>
          <p:nvPr/>
        </p:nvCxnSpPr>
        <p:spPr>
          <a:xfrm rot="-5400000">
            <a:off x="541185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5" name="Google Shape;195;p24"/>
          <p:cNvCxnSpPr>
            <a:stCxn id="187" idx="0"/>
            <a:endCxn id="184" idx="2"/>
          </p:cNvCxnSpPr>
          <p:nvPr/>
        </p:nvCxnSpPr>
        <p:spPr>
          <a:xfrm rot="-5400000">
            <a:off x="3247200" y="1496063"/>
            <a:ext cx="574500" cy="1770300"/>
          </a:xfrm>
          <a:prstGeom prst="bentConnector3">
            <a:avLst>
              <a:gd name="adj1" fmla="val 49995"/>
            </a:avLst>
          </a:prstGeom>
          <a:noFill/>
          <a:ln w="9525" cap="flat" cmpd="sng">
            <a:solidFill>
              <a:schemeClr val="lt2"/>
            </a:solidFill>
            <a:prstDash val="solid"/>
            <a:round/>
            <a:headEnd type="diamond" w="med" len="med"/>
            <a:tailEnd type="diamond" w="med" len="med"/>
          </a:ln>
        </p:spPr>
      </p:cxnSp>
      <p:sp>
        <p:nvSpPr>
          <p:cNvPr id="184" name="Google Shape;184;p24"/>
          <p:cNvSpPr txBox="1"/>
          <p:nvPr/>
        </p:nvSpPr>
        <p:spPr>
          <a:xfrm>
            <a:off x="3650550" y="1509625"/>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因子提取方法</a:t>
            </a:r>
            <a:endParaRPr sz="1000" dirty="0">
              <a:solidFill>
                <a:schemeClr val="lt1"/>
              </a:solidFill>
              <a:latin typeface="Titillium Web Light"/>
              <a:ea typeface="Titillium Web Light"/>
              <a:cs typeface="Titillium Web Light"/>
              <a:sym typeface="Titillium Web Light"/>
            </a:endParaRPr>
          </a:p>
        </p:txBody>
      </p:sp>
      <p:sp>
        <p:nvSpPr>
          <p:cNvPr id="187" name="Google Shape;187;p24"/>
          <p:cNvSpPr txBox="1"/>
          <p:nvPr/>
        </p:nvSpPr>
        <p:spPr>
          <a:xfrm>
            <a:off x="1880250" y="26684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最小二乘及其拓展</a:t>
            </a:r>
            <a:endParaRPr sz="1000" dirty="0">
              <a:solidFill>
                <a:schemeClr val="lt1"/>
              </a:solidFill>
              <a:latin typeface="Titillium Web Light"/>
              <a:ea typeface="Titillium Web Light"/>
              <a:cs typeface="Titillium Web Light"/>
              <a:sym typeface="Titillium Web Light"/>
            </a:endParaRPr>
          </a:p>
        </p:txBody>
      </p:sp>
      <p:sp>
        <p:nvSpPr>
          <p:cNvPr id="185" name="Google Shape;185;p24"/>
          <p:cNvSpPr txBox="1"/>
          <p:nvPr/>
        </p:nvSpPr>
        <p:spPr>
          <a:xfrm>
            <a:off x="5420850" y="26684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其他方法：因式分解</a:t>
            </a:r>
            <a:endParaRPr sz="1000" dirty="0">
              <a:solidFill>
                <a:schemeClr val="lt1"/>
              </a:solidFill>
              <a:latin typeface="Titillium Web Light"/>
              <a:ea typeface="Titillium Web Light"/>
              <a:cs typeface="Titillium Web Light"/>
              <a:sym typeface="Titillium Web Light"/>
            </a:endParaRPr>
          </a:p>
        </p:txBody>
      </p:sp>
      <p:sp>
        <p:nvSpPr>
          <p:cNvPr id="192" name="Google Shape;192;p24"/>
          <p:cNvSpPr txBox="1"/>
          <p:nvPr/>
        </p:nvSpPr>
        <p:spPr>
          <a:xfrm>
            <a:off x="6266100" y="39638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Titillium Web Light"/>
                <a:ea typeface="Titillium Web Light"/>
                <a:cs typeface="Titillium Web Light"/>
                <a:sym typeface="Titillium Web Light"/>
              </a:rPr>
              <a:t>A</a:t>
            </a:r>
            <a:r>
              <a:rPr lang="en-US" altLang="zh-CN" sz="1000" dirty="0">
                <a:solidFill>
                  <a:schemeClr val="lt1"/>
                </a:solidFill>
                <a:latin typeface="Titillium Web Light"/>
                <a:ea typeface="Titillium Web Light"/>
                <a:cs typeface="Titillium Web Light"/>
                <a:sym typeface="Titillium Web Light"/>
              </a:rPr>
              <a:t>lpha </a:t>
            </a:r>
            <a:r>
              <a:rPr lang="zh-CN" altLang="en-US" sz="1000" dirty="0">
                <a:solidFill>
                  <a:schemeClr val="lt1"/>
                </a:solidFill>
                <a:latin typeface="Titillium Web Light"/>
                <a:ea typeface="Titillium Web Light"/>
                <a:cs typeface="Titillium Web Light"/>
                <a:sym typeface="Titillium Web Light"/>
              </a:rPr>
              <a:t>因式分解</a:t>
            </a:r>
            <a:endParaRPr sz="1000" dirty="0">
              <a:solidFill>
                <a:schemeClr val="lt1"/>
              </a:solidFill>
              <a:latin typeface="Titillium Web Light"/>
              <a:ea typeface="Titillium Web Light"/>
              <a:cs typeface="Titillium Web Light"/>
              <a:sym typeface="Titillium Web Light"/>
            </a:endParaRPr>
          </a:p>
        </p:txBody>
      </p:sp>
      <p:sp>
        <p:nvSpPr>
          <p:cNvPr id="194" name="Google Shape;194;p24"/>
          <p:cNvSpPr txBox="1"/>
          <p:nvPr/>
        </p:nvSpPr>
        <p:spPr>
          <a:xfrm>
            <a:off x="4575600" y="3963863"/>
            <a:ext cx="1538100" cy="5844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主轴因式分解 </a:t>
            </a:r>
            <a:r>
              <a:rPr lang="en-US" altLang="zh-CN" sz="1000" dirty="0">
                <a:solidFill>
                  <a:schemeClr val="lt1"/>
                </a:solidFill>
                <a:latin typeface="Titillium Web Light"/>
                <a:ea typeface="Titillium Web Light"/>
                <a:cs typeface="Titillium Web Light"/>
                <a:sym typeface="Titillium Web Light"/>
              </a:rPr>
              <a:t>PAF</a:t>
            </a:r>
            <a:endParaRPr sz="1000" dirty="0">
              <a:solidFill>
                <a:schemeClr val="lt1"/>
              </a:solidFill>
              <a:latin typeface="Titillium Web Light"/>
              <a:ea typeface="Titillium Web Light"/>
              <a:cs typeface="Titillium Web Light"/>
              <a:sym typeface="Titillium Web Light"/>
            </a:endParaRPr>
          </a:p>
        </p:txBody>
      </p:sp>
      <p:sp>
        <p:nvSpPr>
          <p:cNvPr id="188" name="Google Shape;188;p24"/>
          <p:cNvSpPr txBox="1"/>
          <p:nvPr/>
        </p:nvSpPr>
        <p:spPr>
          <a:xfrm>
            <a:off x="2725500" y="39638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广义最小二乘 </a:t>
            </a:r>
            <a:r>
              <a:rPr lang="en-US" altLang="zh-CN" sz="1000" dirty="0">
                <a:solidFill>
                  <a:schemeClr val="lt1"/>
                </a:solidFill>
                <a:latin typeface="Titillium Web Light"/>
                <a:ea typeface="Titillium Web Light"/>
                <a:cs typeface="Titillium Web Light"/>
                <a:sym typeface="Titillium Web Light"/>
              </a:rPr>
              <a:t>GLS</a:t>
            </a:r>
            <a:endParaRPr sz="1000" dirty="0">
              <a:solidFill>
                <a:schemeClr val="lt1"/>
              </a:solidFill>
              <a:latin typeface="Titillium Web Light"/>
              <a:ea typeface="Titillium Web Light"/>
              <a:cs typeface="Titillium Web Light"/>
              <a:sym typeface="Titillium Web Light"/>
            </a:endParaRPr>
          </a:p>
        </p:txBody>
      </p:sp>
      <p:sp>
        <p:nvSpPr>
          <p:cNvPr id="190" name="Google Shape;190;p24"/>
          <p:cNvSpPr txBox="1"/>
          <p:nvPr/>
        </p:nvSpPr>
        <p:spPr>
          <a:xfrm>
            <a:off x="1035000" y="39638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未加权最小二乘 </a:t>
            </a:r>
            <a:r>
              <a:rPr lang="en-US" altLang="zh-CN" sz="1000" dirty="0">
                <a:solidFill>
                  <a:schemeClr val="lt1"/>
                </a:solidFill>
                <a:latin typeface="Titillium Web Light"/>
                <a:ea typeface="Titillium Web Light"/>
                <a:cs typeface="Titillium Web Light"/>
                <a:sym typeface="Titillium Web Light"/>
              </a:rPr>
              <a:t>ULS</a:t>
            </a:r>
          </a:p>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即普通最小二乘</a:t>
            </a:r>
            <a:r>
              <a:rPr lang="en-US" altLang="zh-CN" sz="1000" dirty="0">
                <a:solidFill>
                  <a:schemeClr val="lt1"/>
                </a:solidFill>
                <a:latin typeface="Titillium Web Light"/>
                <a:ea typeface="Titillium Web Light"/>
                <a:cs typeface="Titillium Web Light"/>
                <a:sym typeface="Titillium Web Light"/>
              </a:rPr>
              <a:t> OLS</a:t>
            </a:r>
          </a:p>
        </p:txBody>
      </p:sp>
      <p:cxnSp>
        <p:nvCxnSpPr>
          <p:cNvPr id="26" name="Google Shape;191;p24">
            <a:extLst>
              <a:ext uri="{FF2B5EF4-FFF2-40B4-BE49-F238E27FC236}">
                <a16:creationId xmlns:a16="http://schemas.microsoft.com/office/drawing/2014/main" id="{1BD0C655-7419-4383-86F2-C2204B9FD9EB}"/>
              </a:ext>
            </a:extLst>
          </p:cNvPr>
          <p:cNvCxnSpPr>
            <a:cxnSpLocks/>
          </p:cNvCxnSpPr>
          <p:nvPr/>
        </p:nvCxnSpPr>
        <p:spPr>
          <a:xfrm>
            <a:off x="6189750" y="3608363"/>
            <a:ext cx="2214634" cy="355500"/>
          </a:xfrm>
          <a:prstGeom prst="bentConnector3">
            <a:avLst>
              <a:gd name="adj1" fmla="val 100063"/>
            </a:avLst>
          </a:prstGeom>
          <a:noFill/>
          <a:ln w="9525" cap="flat" cmpd="sng">
            <a:solidFill>
              <a:schemeClr val="accent5"/>
            </a:solidFill>
            <a:prstDash val="solid"/>
            <a:round/>
            <a:headEnd type="diamond" w="med" len="med"/>
            <a:tailEnd type="diamond" w="med" len="med"/>
          </a:ln>
        </p:spPr>
      </p:cxnSp>
      <p:sp>
        <p:nvSpPr>
          <p:cNvPr id="33" name="Google Shape;192;p24">
            <a:extLst>
              <a:ext uri="{FF2B5EF4-FFF2-40B4-BE49-F238E27FC236}">
                <a16:creationId xmlns:a16="http://schemas.microsoft.com/office/drawing/2014/main" id="{8812EF26-AA44-42E1-9F6A-E9E10998C27F}"/>
              </a:ext>
            </a:extLst>
          </p:cNvPr>
          <p:cNvSpPr txBox="1"/>
          <p:nvPr/>
        </p:nvSpPr>
        <p:spPr>
          <a:xfrm>
            <a:off x="7632570" y="39638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映像因式分解</a:t>
            </a:r>
            <a:endParaRPr sz="1000" dirty="0">
              <a:solidFill>
                <a:schemeClr val="lt1"/>
              </a:solidFill>
              <a:latin typeface="Titillium Web Light"/>
              <a:ea typeface="Titillium Web Light"/>
              <a:cs typeface="Titillium Web Light"/>
              <a:sym typeface="Titillium Web Light"/>
            </a:endParaRPr>
          </a:p>
        </p:txBody>
      </p:sp>
      <p:cxnSp>
        <p:nvCxnSpPr>
          <p:cNvPr id="34" name="Google Shape;195;p24">
            <a:extLst>
              <a:ext uri="{FF2B5EF4-FFF2-40B4-BE49-F238E27FC236}">
                <a16:creationId xmlns:a16="http://schemas.microsoft.com/office/drawing/2014/main" id="{79B0E276-316F-47D6-A1A5-7B9CDDAEBA0D}"/>
              </a:ext>
            </a:extLst>
          </p:cNvPr>
          <p:cNvCxnSpPr>
            <a:cxnSpLocks/>
          </p:cNvCxnSpPr>
          <p:nvPr/>
        </p:nvCxnSpPr>
        <p:spPr>
          <a:xfrm flipV="1">
            <a:off x="1239520" y="2381214"/>
            <a:ext cx="3180080" cy="287248"/>
          </a:xfrm>
          <a:prstGeom prst="bentConnector3">
            <a:avLst>
              <a:gd name="adj1" fmla="val 0"/>
            </a:avLst>
          </a:prstGeom>
          <a:noFill/>
          <a:ln w="9525" cap="flat" cmpd="sng">
            <a:solidFill>
              <a:schemeClr val="lt2"/>
            </a:solidFill>
            <a:prstDash val="solid"/>
            <a:round/>
            <a:headEnd type="diamond" w="med" len="med"/>
            <a:tailEnd type="diamond" w="med" len="med"/>
          </a:ln>
        </p:spPr>
      </p:cxnSp>
      <p:sp>
        <p:nvSpPr>
          <p:cNvPr id="42" name="Google Shape;187;p24">
            <a:extLst>
              <a:ext uri="{FF2B5EF4-FFF2-40B4-BE49-F238E27FC236}">
                <a16:creationId xmlns:a16="http://schemas.microsoft.com/office/drawing/2014/main" id="{B8AFBBE7-B50B-47CB-8A62-D71C8FDC0EA2}"/>
              </a:ext>
            </a:extLst>
          </p:cNvPr>
          <p:cNvSpPr txBox="1"/>
          <p:nvPr/>
        </p:nvSpPr>
        <p:spPr>
          <a:xfrm>
            <a:off x="470470" y="2668462"/>
            <a:ext cx="1538100" cy="584400"/>
          </a:xfrm>
          <a:prstGeom prst="rect">
            <a:avLst/>
          </a:prstGeom>
          <a:noFill/>
          <a:ln>
            <a:noFill/>
          </a:ln>
        </p:spPr>
        <p:txBody>
          <a:bodyPr spcFirstLastPara="1" wrap="square" lIns="91425" tIns="91425" rIns="91425" bIns="91425" anchor="ctr" anchorCtr="0">
            <a:noAutofit/>
          </a:bodyPr>
          <a:lstStyle/>
          <a:p>
            <a:pPr lvl="0" algn="ctr"/>
            <a:r>
              <a:rPr lang="en-US" altLang="zh-CN"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  </a:t>
            </a:r>
            <a:r>
              <a:rPr lang="zh-CN" altLang="en-US"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主成分</a:t>
            </a:r>
            <a:endParaRPr lang="en-US" altLang="zh-CN"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endParaRPr>
          </a:p>
          <a:p>
            <a:pPr lvl="0" algn="ctr"/>
            <a:r>
              <a:rPr lang="zh-CN" altLang="en-US"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a:t>
            </a:r>
            <a:r>
              <a:rPr lang="en-US" altLang="zh-CN"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PCA</a:t>
            </a:r>
            <a:r>
              <a:rPr lang="zh-CN" altLang="en-US"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，不是因子分析！）</a:t>
            </a:r>
            <a:endParaRPr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endParaRPr>
          </a:p>
        </p:txBody>
      </p:sp>
      <p:cxnSp>
        <p:nvCxnSpPr>
          <p:cNvPr id="43" name="Google Shape;186;p24">
            <a:extLst>
              <a:ext uri="{FF2B5EF4-FFF2-40B4-BE49-F238E27FC236}">
                <a16:creationId xmlns:a16="http://schemas.microsoft.com/office/drawing/2014/main" id="{4F51F22A-02A2-4BEB-9FDE-DE2DCDBA47A4}"/>
              </a:ext>
            </a:extLst>
          </p:cNvPr>
          <p:cNvCxnSpPr>
            <a:cxnSpLocks/>
          </p:cNvCxnSpPr>
          <p:nvPr/>
        </p:nvCxnSpPr>
        <p:spPr>
          <a:xfrm rot="-5400000" flipH="1">
            <a:off x="271635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sp>
        <p:nvSpPr>
          <p:cNvPr id="45" name="Google Shape;373;p37">
            <a:extLst>
              <a:ext uri="{FF2B5EF4-FFF2-40B4-BE49-F238E27FC236}">
                <a16:creationId xmlns:a16="http://schemas.microsoft.com/office/drawing/2014/main" id="{CAD4A70C-04C5-45FD-BBB6-E0A4A0D969A6}"/>
              </a:ext>
            </a:extLst>
          </p:cNvPr>
          <p:cNvSpPr txBox="1"/>
          <p:nvPr/>
        </p:nvSpPr>
        <p:spPr>
          <a:xfrm>
            <a:off x="131188" y="4769340"/>
            <a:ext cx="8872903" cy="202222"/>
          </a:xfrm>
          <a:prstGeom prst="rect">
            <a:avLst/>
          </a:prstGeom>
          <a:noFill/>
          <a:ln>
            <a:noFill/>
          </a:ln>
        </p:spPr>
        <p:txBody>
          <a:bodyPr spcFirstLastPara="1" wrap="square" lIns="0" tIns="0" rIns="0" bIns="0" anchor="t" anchorCtr="0">
            <a:noAutofit/>
          </a:bodyPr>
          <a:lstStyle/>
          <a:p>
            <a:pPr lvl="0">
              <a:buClr>
                <a:schemeClr val="dk1"/>
              </a:buClr>
              <a:buSzPts val="1100"/>
            </a:pPr>
            <a:r>
              <a:rPr lang="en-US" altLang="zh-CN" sz="1200" dirty="0">
                <a:solidFill>
                  <a:schemeClr val="lt2"/>
                </a:solidFill>
                <a:latin typeface="Titillium Web Light"/>
                <a:sym typeface="Titillium Web Light"/>
                <a:hlinkClick r:id="rId3"/>
              </a:rPr>
              <a:t>https://stats.stackexchange.com/questions/50745/best-factor-extraction-methods-in-factor-analysis</a:t>
            </a:r>
            <a:endParaRPr lang="en-US" altLang="zh-CN" sz="1200" dirty="0">
              <a:solidFill>
                <a:schemeClr val="lt2"/>
              </a:solidFill>
              <a:latin typeface="Titillium Web Light"/>
              <a:sym typeface="Titillium Web Light"/>
            </a:endParaRPr>
          </a:p>
          <a:p>
            <a:pPr lvl="0">
              <a:buClr>
                <a:schemeClr val="dk1"/>
              </a:buClr>
              <a:buSzPts val="1100"/>
            </a:pPr>
            <a:r>
              <a:rPr lang="en-US" sz="1200" dirty="0">
                <a:solidFill>
                  <a:schemeClr val="lt2"/>
                </a:solidFill>
                <a:latin typeface="Titillium Web Light"/>
                <a:ea typeface="Titillium Web Light"/>
                <a:cs typeface="Titillium Web Light"/>
                <a:sym typeface="Titillium Web Light"/>
              </a:rPr>
              <a:t>https://towardsdatascience.com/exploratory-factor-analysis-vs-principal-components-from-concept-to-application-b67bbbdb82c4</a:t>
            </a:r>
            <a:endParaRPr sz="1200" dirty="0">
              <a:solidFill>
                <a:schemeClr val="lt2"/>
              </a:solidFill>
              <a:latin typeface="Titillium Web Light"/>
              <a:ea typeface="Titillium Web Light"/>
              <a:cs typeface="Titillium Web Light"/>
              <a:sym typeface="Titillium Web Light"/>
            </a:endParaRPr>
          </a:p>
        </p:txBody>
      </p:sp>
    </p:spTree>
    <p:extLst>
      <p:ext uri="{BB962C8B-B14F-4D97-AF65-F5344CB8AC3E}">
        <p14:creationId xmlns:p14="http://schemas.microsoft.com/office/powerpoint/2010/main" val="272350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p>
            <a:pPr marL="0" lvl="0" indent="0">
              <a:buNone/>
            </a:pPr>
            <a:r>
              <a:rPr lang="zh-CN" altLang="en-US" b="1" dirty="0"/>
              <a:t>正交旋转</a:t>
            </a:r>
            <a:endParaRPr lang="en-US" altLang="zh-CN" b="1" dirty="0"/>
          </a:p>
          <a:p>
            <a:pPr lvl="0"/>
            <a:r>
              <a:rPr lang="zh-CN" altLang="en-US" sz="1600" dirty="0"/>
              <a:t>假设因子之间不存在相关关系</a:t>
            </a:r>
            <a:endParaRPr lang="en-US" altLang="zh-CN" sz="1600" dirty="0"/>
          </a:p>
          <a:p>
            <a:r>
              <a:rPr lang="zh-CN" altLang="en-US" sz="1600" dirty="0"/>
              <a:t>“为了让</a:t>
            </a:r>
            <a:r>
              <a:rPr lang="en-US" altLang="zh-CN" sz="1600" dirty="0"/>
              <a:t>K</a:t>
            </a:r>
            <a:r>
              <a:rPr lang="zh-CN" altLang="en-US" sz="1600" dirty="0"/>
              <a:t>个变量尽可能表示更多的原始信息，我们希望它们之间不存在线性相关性，因为相关性意味着两个变量不是完全独立，必然存在重复表示的信息。”</a:t>
            </a:r>
          </a:p>
          <a:p>
            <a:pPr lvl="0"/>
            <a:endParaRPr dirty="0"/>
          </a:p>
        </p:txBody>
      </p:sp>
      <p:sp>
        <p:nvSpPr>
          <p:cNvPr id="151" name="Google Shape;151;p2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因子旋转方法</a:t>
            </a:r>
            <a:endParaRPr dirty="0"/>
          </a:p>
        </p:txBody>
      </p:sp>
      <p:sp>
        <p:nvSpPr>
          <p:cNvPr id="152" name="Google Shape;152;p20"/>
          <p:cNvSpPr txBox="1">
            <a:spLocks noGrp="1"/>
          </p:cNvSpPr>
          <p:nvPr>
            <p:ph type="body" idx="2"/>
          </p:nvPr>
        </p:nvSpPr>
        <p:spPr>
          <a:xfrm>
            <a:off x="4759452" y="1575125"/>
            <a:ext cx="3540485" cy="2702700"/>
          </a:xfrm>
          <a:prstGeom prst="rect">
            <a:avLst/>
          </a:prstGeom>
        </p:spPr>
        <p:txBody>
          <a:bodyPr spcFirstLastPara="1" wrap="square" lIns="0" tIns="0" rIns="0" bIns="0" anchor="t" anchorCtr="0">
            <a:noAutofit/>
          </a:bodyPr>
          <a:lstStyle/>
          <a:p>
            <a:pPr marL="0" indent="0">
              <a:buNone/>
            </a:pPr>
            <a:r>
              <a:rPr lang="zh-CN" altLang="en-US" b="1" dirty="0"/>
              <a:t>斜交旋转</a:t>
            </a:r>
            <a:endParaRPr lang="en-US" altLang="zh-CN" b="1" dirty="0"/>
          </a:p>
          <a:p>
            <a:r>
              <a:rPr lang="zh-CN" altLang="en-US" sz="1600" dirty="0"/>
              <a:t>假设因子之间存在相关关系。</a:t>
            </a:r>
            <a:endParaRPr lang="en-US" altLang="zh-CN" sz="1600" dirty="0"/>
          </a:p>
          <a:p>
            <a:r>
              <a:rPr lang="zh-CN" altLang="en-US" sz="1600" dirty="0"/>
              <a:t>不要求因子轴相互垂直，可以停留在因子空间的任意位置，从而使每条因子轴更靠近各自的变量群</a:t>
            </a:r>
            <a:endParaRPr lang="en-US" altLang="zh-CN" sz="1600" dirty="0"/>
          </a:p>
          <a:p>
            <a:r>
              <a:rPr lang="zh-CN" altLang="en-US" sz="1600" dirty="0"/>
              <a:t>“因子之间可以相关”</a:t>
            </a:r>
          </a:p>
        </p:txBody>
      </p:sp>
      <p:sp>
        <p:nvSpPr>
          <p:cNvPr id="7" name="灯片编号占位符 1">
            <a:extLst>
              <a:ext uri="{FF2B5EF4-FFF2-40B4-BE49-F238E27FC236}">
                <a16:creationId xmlns:a16="http://schemas.microsoft.com/office/drawing/2014/main" id="{228291B8-C1E2-464C-BF8A-535B8BECB4E9}"/>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54</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1419376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因子旋转方法（</a:t>
            </a:r>
            <a:r>
              <a:rPr lang="en-US" altLang="zh-CN" dirty="0"/>
              <a:t>in SPSS and R</a:t>
            </a:r>
            <a:r>
              <a:rPr lang="zh-CN" altLang="en-US" dirty="0"/>
              <a:t>）</a:t>
            </a:r>
            <a:endParaRPr dirty="0"/>
          </a:p>
        </p:txBody>
      </p:sp>
      <p:sp>
        <p:nvSpPr>
          <p:cNvPr id="182" name="Google Shape;182;p2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55</a:t>
            </a:fld>
            <a:endParaRPr/>
          </a:p>
        </p:txBody>
      </p:sp>
      <p:cxnSp>
        <p:nvCxnSpPr>
          <p:cNvPr id="183" name="Google Shape;183;p24"/>
          <p:cNvCxnSpPr>
            <a:stCxn id="184" idx="2"/>
            <a:endCxn id="185" idx="0"/>
          </p:cNvCxnSpPr>
          <p:nvPr/>
        </p:nvCxnSpPr>
        <p:spPr>
          <a:xfrm rot="-5400000" flipH="1">
            <a:off x="5017500" y="1496125"/>
            <a:ext cx="574500" cy="1770300"/>
          </a:xfrm>
          <a:prstGeom prst="bentConnector3">
            <a:avLst>
              <a:gd name="adj1" fmla="val 49995"/>
            </a:avLst>
          </a:prstGeom>
          <a:noFill/>
          <a:ln w="9525" cap="flat" cmpd="sng">
            <a:solidFill>
              <a:schemeClr val="lt2"/>
            </a:solidFill>
            <a:prstDash val="solid"/>
            <a:round/>
            <a:headEnd type="diamond" w="med" len="med"/>
            <a:tailEnd type="diamond" w="med" len="med"/>
          </a:ln>
        </p:spPr>
      </p:cxnSp>
      <p:cxnSp>
        <p:nvCxnSpPr>
          <p:cNvPr id="186" name="Google Shape;186;p24"/>
          <p:cNvCxnSpPr>
            <a:cxnSpLocks/>
            <a:stCxn id="187" idx="2"/>
            <a:endCxn id="188" idx="0"/>
          </p:cNvCxnSpPr>
          <p:nvPr/>
        </p:nvCxnSpPr>
        <p:spPr>
          <a:xfrm rot="16200000" flipH="1">
            <a:off x="2865699" y="3036464"/>
            <a:ext cx="702302" cy="11351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89" name="Google Shape;189;p24"/>
          <p:cNvCxnSpPr>
            <a:cxnSpLocks/>
            <a:endCxn id="187" idx="2"/>
          </p:cNvCxnSpPr>
          <p:nvPr/>
        </p:nvCxnSpPr>
        <p:spPr>
          <a:xfrm rot="5400000" flipH="1" flipV="1">
            <a:off x="2176934" y="3491496"/>
            <a:ext cx="710999" cy="233734"/>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1" name="Google Shape;191;p24"/>
          <p:cNvCxnSpPr>
            <a:stCxn id="185" idx="2"/>
            <a:endCxn id="192" idx="0"/>
          </p:cNvCxnSpPr>
          <p:nvPr/>
        </p:nvCxnSpPr>
        <p:spPr>
          <a:xfrm rot="16200000" flipH="1">
            <a:off x="6146650" y="3296113"/>
            <a:ext cx="711000" cy="6245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3" name="Google Shape;193;p24"/>
          <p:cNvCxnSpPr>
            <a:stCxn id="194" idx="0"/>
            <a:endCxn id="185" idx="2"/>
          </p:cNvCxnSpPr>
          <p:nvPr/>
        </p:nvCxnSpPr>
        <p:spPr>
          <a:xfrm rot="5400000" flipH="1" flipV="1">
            <a:off x="5409950" y="3183913"/>
            <a:ext cx="711000" cy="8489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5" name="Google Shape;195;p24"/>
          <p:cNvCxnSpPr>
            <a:stCxn id="187" idx="0"/>
            <a:endCxn id="184" idx="2"/>
          </p:cNvCxnSpPr>
          <p:nvPr/>
        </p:nvCxnSpPr>
        <p:spPr>
          <a:xfrm rot="-5400000">
            <a:off x="3247200" y="1496063"/>
            <a:ext cx="574500" cy="1770300"/>
          </a:xfrm>
          <a:prstGeom prst="bentConnector3">
            <a:avLst>
              <a:gd name="adj1" fmla="val 49995"/>
            </a:avLst>
          </a:prstGeom>
          <a:noFill/>
          <a:ln w="9525" cap="flat" cmpd="sng">
            <a:solidFill>
              <a:schemeClr val="lt2"/>
            </a:solidFill>
            <a:prstDash val="solid"/>
            <a:round/>
            <a:headEnd type="diamond" w="med" len="med"/>
            <a:tailEnd type="diamond" w="med" len="med"/>
          </a:ln>
        </p:spPr>
      </p:cxnSp>
      <p:sp>
        <p:nvSpPr>
          <p:cNvPr id="184" name="Google Shape;184;p24"/>
          <p:cNvSpPr txBox="1"/>
          <p:nvPr/>
        </p:nvSpPr>
        <p:spPr>
          <a:xfrm>
            <a:off x="3650550" y="1509625"/>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因子旋转方法</a:t>
            </a:r>
            <a:endParaRPr sz="1000" dirty="0">
              <a:solidFill>
                <a:schemeClr val="lt1"/>
              </a:solidFill>
              <a:latin typeface="Titillium Web Light"/>
              <a:ea typeface="Titillium Web Light"/>
              <a:cs typeface="Titillium Web Light"/>
              <a:sym typeface="Titillium Web Light"/>
            </a:endParaRPr>
          </a:p>
        </p:txBody>
      </p:sp>
      <p:sp>
        <p:nvSpPr>
          <p:cNvPr id="187" name="Google Shape;187;p24"/>
          <p:cNvSpPr txBox="1"/>
          <p:nvPr/>
        </p:nvSpPr>
        <p:spPr>
          <a:xfrm>
            <a:off x="1880250" y="26684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正交旋转</a:t>
            </a:r>
            <a:endParaRPr sz="1000" dirty="0">
              <a:solidFill>
                <a:schemeClr val="lt1"/>
              </a:solidFill>
              <a:latin typeface="Titillium Web Light"/>
              <a:ea typeface="Titillium Web Light"/>
              <a:cs typeface="Titillium Web Light"/>
              <a:sym typeface="Titillium Web Light"/>
            </a:endParaRPr>
          </a:p>
        </p:txBody>
      </p:sp>
      <p:sp>
        <p:nvSpPr>
          <p:cNvPr id="185" name="Google Shape;185;p24"/>
          <p:cNvSpPr txBox="1"/>
          <p:nvPr/>
        </p:nvSpPr>
        <p:spPr>
          <a:xfrm>
            <a:off x="5420850" y="26684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斜交旋转</a:t>
            </a:r>
            <a:endParaRPr lang="en-US" altLang="zh-CN" sz="1000" dirty="0">
              <a:solidFill>
                <a:schemeClr val="lt1"/>
              </a:solidFill>
              <a:latin typeface="Titillium Web Light"/>
              <a:ea typeface="Titillium Web Light"/>
              <a:cs typeface="Titillium Web Light"/>
              <a:sym typeface="Titillium Web Light"/>
            </a:endParaRPr>
          </a:p>
        </p:txBody>
      </p:sp>
      <p:sp>
        <p:nvSpPr>
          <p:cNvPr id="192" name="Google Shape;192;p24"/>
          <p:cNvSpPr txBox="1"/>
          <p:nvPr/>
        </p:nvSpPr>
        <p:spPr>
          <a:xfrm>
            <a:off x="6045350" y="3963863"/>
            <a:ext cx="1538100" cy="5844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000">
                <a:solidFill>
                  <a:schemeClr val="lt1"/>
                </a:solidFill>
                <a:latin typeface="Titillium Web Light"/>
                <a:ea typeface="Titillium Web Light"/>
                <a:cs typeface="Titillium Web Ligh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dirty="0">
                <a:sym typeface="Titillium Web Light"/>
              </a:rPr>
              <a:t>最优斜交法</a:t>
            </a:r>
            <a:endParaRPr lang="en-US" altLang="zh-CN" dirty="0">
              <a:sym typeface="Titillium Web Light"/>
            </a:endParaRPr>
          </a:p>
          <a:p>
            <a:r>
              <a:rPr lang="en-US" dirty="0">
                <a:sym typeface="Titillium Web Light"/>
              </a:rPr>
              <a:t>Promax</a:t>
            </a:r>
            <a:endParaRPr dirty="0">
              <a:sym typeface="Titillium Web Light"/>
            </a:endParaRPr>
          </a:p>
        </p:txBody>
      </p:sp>
      <p:sp>
        <p:nvSpPr>
          <p:cNvPr id="194" name="Google Shape;194;p24"/>
          <p:cNvSpPr txBox="1"/>
          <p:nvPr/>
        </p:nvSpPr>
        <p:spPr>
          <a:xfrm>
            <a:off x="4571950" y="3963863"/>
            <a:ext cx="1538100" cy="58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000">
                <a:latin typeface="Titillium Web Light"/>
                <a:ea typeface="Titillium Web Light"/>
                <a:cs typeface="Titillium Web Light"/>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zh-CN" altLang="en-US" dirty="0">
                <a:solidFill>
                  <a:schemeClr val="lt1"/>
                </a:solidFill>
                <a:sym typeface="Titillium Web Light"/>
              </a:rPr>
              <a:t>直接斜交极小法</a:t>
            </a:r>
            <a:endParaRPr lang="en-US" altLang="zh-CN" dirty="0">
              <a:solidFill>
                <a:schemeClr val="lt1"/>
              </a:solidFill>
              <a:sym typeface="Titillium Web Light"/>
            </a:endParaRPr>
          </a:p>
          <a:p>
            <a:r>
              <a:rPr lang="en-US" altLang="zh-CN" dirty="0">
                <a:solidFill>
                  <a:schemeClr val="lt1"/>
                </a:solidFill>
                <a:sym typeface="Titillium Web Light"/>
              </a:rPr>
              <a:t>Direct </a:t>
            </a:r>
            <a:r>
              <a:rPr lang="en-US" altLang="zh-CN" dirty="0" err="1">
                <a:solidFill>
                  <a:schemeClr val="lt1"/>
                </a:solidFill>
                <a:sym typeface="Titillium Web Light"/>
              </a:rPr>
              <a:t>Oblimin</a:t>
            </a:r>
            <a:endParaRPr dirty="0">
              <a:solidFill>
                <a:schemeClr val="lt1"/>
              </a:solidFill>
              <a:sym typeface="Titillium Web Light"/>
            </a:endParaRPr>
          </a:p>
        </p:txBody>
      </p:sp>
      <p:sp>
        <p:nvSpPr>
          <p:cNvPr id="188" name="Google Shape;188;p24"/>
          <p:cNvSpPr txBox="1"/>
          <p:nvPr/>
        </p:nvSpPr>
        <p:spPr>
          <a:xfrm>
            <a:off x="3015350" y="3955165"/>
            <a:ext cx="1538100" cy="5844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000">
                <a:solidFill>
                  <a:schemeClr val="lt1"/>
                </a:solidFill>
                <a:latin typeface="Titillium Web Light"/>
                <a:ea typeface="Titillium Web Light"/>
                <a:cs typeface="Titillium Web Ligh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dirty="0">
                <a:sym typeface="Titillium Web Light"/>
              </a:rPr>
              <a:t>最大方差法</a:t>
            </a:r>
            <a:endParaRPr lang="en-US" altLang="zh-CN" dirty="0">
              <a:sym typeface="Titillium Web Light"/>
            </a:endParaRPr>
          </a:p>
          <a:p>
            <a:r>
              <a:rPr lang="en-US" altLang="zh-CN" dirty="0">
                <a:sym typeface="Titillium Web Light"/>
              </a:rPr>
              <a:t>Varimax</a:t>
            </a:r>
            <a:endParaRPr dirty="0">
              <a:sym typeface="Titillium Web Light"/>
            </a:endParaRPr>
          </a:p>
        </p:txBody>
      </p:sp>
      <p:sp>
        <p:nvSpPr>
          <p:cNvPr id="190" name="Google Shape;190;p24"/>
          <p:cNvSpPr txBox="1"/>
          <p:nvPr/>
        </p:nvSpPr>
        <p:spPr>
          <a:xfrm>
            <a:off x="1560450" y="3963863"/>
            <a:ext cx="1538100" cy="584400"/>
          </a:xfrm>
          <a:prstGeom prst="rect">
            <a:avLst/>
          </a:prstGeom>
          <a:noFill/>
          <a:ln>
            <a:noFill/>
          </a:ln>
        </p:spPr>
        <p:txBody>
          <a:bodyPr spcFirstLastPara="1" wrap="square" lIns="91425" tIns="91425" rIns="91425" bIns="91425" anchor="ctr" anchorCtr="0">
            <a:noAutofit/>
          </a:bodyPr>
          <a:lstStyle/>
          <a:p>
            <a:pPr lvl="0" algn="ctr"/>
            <a:r>
              <a:rPr lang="zh-CN" altLang="en-US" sz="1000" dirty="0">
                <a:solidFill>
                  <a:schemeClr val="lt1"/>
                </a:solidFill>
                <a:latin typeface="Titillium Web Light"/>
                <a:ea typeface="Titillium Web Light"/>
                <a:cs typeface="Titillium Web Light"/>
                <a:sym typeface="Titillium Web Light"/>
              </a:rPr>
              <a:t>四次方最大法</a:t>
            </a:r>
            <a:r>
              <a:rPr lang="en-US" altLang="zh-CN" sz="1000" dirty="0">
                <a:solidFill>
                  <a:schemeClr val="lt1"/>
                </a:solidFill>
                <a:latin typeface="Titillium Web Light"/>
                <a:ea typeface="Titillium Web Light"/>
                <a:cs typeface="Titillium Web Light"/>
                <a:sym typeface="Titillium Web Light"/>
              </a:rPr>
              <a:t>/</a:t>
            </a:r>
            <a:r>
              <a:rPr lang="zh-CN" altLang="en-US" sz="1000" dirty="0">
                <a:solidFill>
                  <a:schemeClr val="lt1"/>
                </a:solidFill>
                <a:latin typeface="Titillium Web Light"/>
                <a:ea typeface="Titillium Web Light"/>
                <a:cs typeface="Titillium Web Light"/>
                <a:sym typeface="Titillium Web Light"/>
              </a:rPr>
              <a:t>四次幂极大法</a:t>
            </a:r>
            <a:endParaRPr lang="en-US" altLang="zh-CN" sz="1000" dirty="0">
              <a:solidFill>
                <a:schemeClr val="lt1"/>
              </a:solidFill>
              <a:latin typeface="Titillium Web Light"/>
              <a:ea typeface="Titillium Web Light"/>
              <a:cs typeface="Titillium Web Light"/>
              <a:sym typeface="Titillium Web Light"/>
            </a:endParaRPr>
          </a:p>
          <a:p>
            <a:pPr lvl="0" algn="ctr"/>
            <a:r>
              <a:rPr lang="en-US" altLang="zh-CN" sz="1000" dirty="0" err="1">
                <a:solidFill>
                  <a:schemeClr val="lt1"/>
                </a:solidFill>
                <a:latin typeface="Titillium Web Light"/>
                <a:ea typeface="Titillium Web Light"/>
                <a:cs typeface="Titillium Web Light"/>
                <a:sym typeface="Titillium Web Light"/>
              </a:rPr>
              <a:t>Quartimax</a:t>
            </a:r>
            <a:endParaRPr lang="en-US" altLang="zh-CN" sz="1000" dirty="0">
              <a:solidFill>
                <a:schemeClr val="lt1"/>
              </a:solidFill>
              <a:latin typeface="Titillium Web Light"/>
              <a:ea typeface="Titillium Web Light"/>
              <a:cs typeface="Titillium Web Light"/>
              <a:sym typeface="Titillium Web Light"/>
            </a:endParaRPr>
          </a:p>
        </p:txBody>
      </p:sp>
      <p:cxnSp>
        <p:nvCxnSpPr>
          <p:cNvPr id="26" name="Google Shape;191;p24">
            <a:extLst>
              <a:ext uri="{FF2B5EF4-FFF2-40B4-BE49-F238E27FC236}">
                <a16:creationId xmlns:a16="http://schemas.microsoft.com/office/drawing/2014/main" id="{1BD0C655-7419-4383-86F2-C2204B9FD9EB}"/>
              </a:ext>
            </a:extLst>
          </p:cNvPr>
          <p:cNvCxnSpPr>
            <a:cxnSpLocks/>
          </p:cNvCxnSpPr>
          <p:nvPr/>
        </p:nvCxnSpPr>
        <p:spPr>
          <a:xfrm>
            <a:off x="6189750" y="3608363"/>
            <a:ext cx="2214634" cy="355500"/>
          </a:xfrm>
          <a:prstGeom prst="bentConnector3">
            <a:avLst>
              <a:gd name="adj1" fmla="val 100063"/>
            </a:avLst>
          </a:prstGeom>
          <a:noFill/>
          <a:ln w="9525" cap="flat" cmpd="sng">
            <a:solidFill>
              <a:schemeClr val="accent5"/>
            </a:solidFill>
            <a:prstDash val="solid"/>
            <a:round/>
            <a:headEnd type="diamond" w="med" len="med"/>
            <a:tailEnd type="diamond" w="med" len="med"/>
          </a:ln>
        </p:spPr>
      </p:cxnSp>
      <p:sp>
        <p:nvSpPr>
          <p:cNvPr id="33" name="Google Shape;192;p24">
            <a:extLst>
              <a:ext uri="{FF2B5EF4-FFF2-40B4-BE49-F238E27FC236}">
                <a16:creationId xmlns:a16="http://schemas.microsoft.com/office/drawing/2014/main" id="{8812EF26-AA44-42E1-9F6A-E9E10998C27F}"/>
              </a:ext>
            </a:extLst>
          </p:cNvPr>
          <p:cNvSpPr txBox="1"/>
          <p:nvPr/>
        </p:nvSpPr>
        <p:spPr>
          <a:xfrm>
            <a:off x="7632570" y="3963863"/>
            <a:ext cx="1538100" cy="5844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chemeClr val="lt1"/>
                </a:solidFill>
                <a:latin typeface="Titillium Web Light"/>
                <a:ea typeface="Titillium Web Light"/>
                <a:cs typeface="Titillium Web Light"/>
                <a:sym typeface="Titillium Web Light"/>
              </a:rPr>
              <a:t>广义斜交极小法、四方最小法（基于正交旋转的最大方差法对四次方最大法的修改）、最大斜交标准（</a:t>
            </a:r>
            <a:r>
              <a:rPr lang="en-US" altLang="zh-CN" sz="600" dirty="0" err="1">
                <a:solidFill>
                  <a:schemeClr val="lt1"/>
                </a:solidFill>
                <a:latin typeface="Titillium Web Light"/>
                <a:ea typeface="Titillium Web Light"/>
                <a:cs typeface="Titillium Web Light"/>
                <a:sym typeface="Titillium Web Light"/>
              </a:rPr>
              <a:t>Saunder</a:t>
            </a:r>
            <a:r>
              <a:rPr lang="en-US" altLang="zh-CN" sz="600" dirty="0">
                <a:solidFill>
                  <a:schemeClr val="lt1"/>
                </a:solidFill>
                <a:latin typeface="Titillium Web Light"/>
                <a:ea typeface="Titillium Web Light"/>
                <a:cs typeface="Titillium Web Light"/>
                <a:sym typeface="Titillium Web Light"/>
              </a:rPr>
              <a:t>, 1953</a:t>
            </a:r>
            <a:r>
              <a:rPr lang="zh-CN" altLang="en-US" sz="600" dirty="0">
                <a:solidFill>
                  <a:schemeClr val="lt1"/>
                </a:solidFill>
                <a:latin typeface="Titillium Web Light"/>
                <a:ea typeface="Titillium Web Light"/>
                <a:cs typeface="Titillium Web Light"/>
                <a:sym typeface="Titillium Web Light"/>
              </a:rPr>
              <a:t>）、正斜交旋转法、最大平面法</a:t>
            </a:r>
            <a:endParaRPr sz="600" dirty="0">
              <a:solidFill>
                <a:schemeClr val="lt1"/>
              </a:solidFill>
              <a:latin typeface="Titillium Web Light"/>
              <a:ea typeface="Titillium Web Light"/>
              <a:cs typeface="Titillium Web Light"/>
              <a:sym typeface="Titillium Web Light"/>
            </a:endParaRPr>
          </a:p>
        </p:txBody>
      </p:sp>
      <p:sp>
        <p:nvSpPr>
          <p:cNvPr id="45" name="Google Shape;373;p37">
            <a:extLst>
              <a:ext uri="{FF2B5EF4-FFF2-40B4-BE49-F238E27FC236}">
                <a16:creationId xmlns:a16="http://schemas.microsoft.com/office/drawing/2014/main" id="{CAD4A70C-04C5-45FD-BBB6-E0A4A0D969A6}"/>
              </a:ext>
            </a:extLst>
          </p:cNvPr>
          <p:cNvSpPr txBox="1"/>
          <p:nvPr/>
        </p:nvSpPr>
        <p:spPr>
          <a:xfrm>
            <a:off x="131189" y="4870451"/>
            <a:ext cx="7429200" cy="202222"/>
          </a:xfrm>
          <a:prstGeom prst="rect">
            <a:avLst/>
          </a:prstGeom>
          <a:noFill/>
          <a:ln>
            <a:noFill/>
          </a:ln>
        </p:spPr>
        <p:txBody>
          <a:bodyPr spcFirstLastPara="1" wrap="square" lIns="0" tIns="0" rIns="0" bIns="0" anchor="t" anchorCtr="0">
            <a:noAutofit/>
          </a:bodyPr>
          <a:lstStyle/>
          <a:p>
            <a:pPr lvl="0">
              <a:buClr>
                <a:schemeClr val="dk1"/>
              </a:buClr>
              <a:buSzPts val="1100"/>
            </a:pPr>
            <a:r>
              <a:rPr lang="en-US" altLang="zh-CN" sz="1200" dirty="0">
                <a:solidFill>
                  <a:schemeClr val="lt2"/>
                </a:solidFill>
                <a:latin typeface="Titillium Web Light"/>
                <a:sym typeface="Titillium Web Light"/>
              </a:rPr>
              <a:t>https://stats.stackexchange.com/questions/50745/best-factor-extraction-methods-in-factor-analysis</a:t>
            </a:r>
            <a:endParaRPr sz="1200" dirty="0">
              <a:solidFill>
                <a:schemeClr val="lt2"/>
              </a:solidFill>
              <a:latin typeface="Titillium Web Light"/>
              <a:ea typeface="Titillium Web Light"/>
              <a:cs typeface="Titillium Web Light"/>
              <a:sym typeface="Titillium Web Light"/>
            </a:endParaRPr>
          </a:p>
        </p:txBody>
      </p:sp>
      <p:cxnSp>
        <p:nvCxnSpPr>
          <p:cNvPr id="23" name="Google Shape;186;p24">
            <a:extLst>
              <a:ext uri="{FF2B5EF4-FFF2-40B4-BE49-F238E27FC236}">
                <a16:creationId xmlns:a16="http://schemas.microsoft.com/office/drawing/2014/main" id="{E3A60159-C7A0-4475-998F-6FB06C517267}"/>
              </a:ext>
            </a:extLst>
          </p:cNvPr>
          <p:cNvCxnSpPr>
            <a:cxnSpLocks/>
          </p:cNvCxnSpPr>
          <p:nvPr/>
        </p:nvCxnSpPr>
        <p:spPr>
          <a:xfrm rot="10800000" flipV="1">
            <a:off x="877464" y="3608363"/>
            <a:ext cx="1771834" cy="355500"/>
          </a:xfrm>
          <a:prstGeom prst="bentConnector3">
            <a:avLst>
              <a:gd name="adj1" fmla="val 99995"/>
            </a:avLst>
          </a:prstGeom>
          <a:noFill/>
          <a:ln w="9525" cap="flat" cmpd="sng">
            <a:solidFill>
              <a:schemeClr val="accent5"/>
            </a:solidFill>
            <a:prstDash val="solid"/>
            <a:round/>
            <a:headEnd type="diamond" w="med" len="med"/>
            <a:tailEnd type="diamond" w="med" len="med"/>
          </a:ln>
        </p:spPr>
      </p:cxnSp>
      <p:sp>
        <p:nvSpPr>
          <p:cNvPr id="32" name="Google Shape;188;p24">
            <a:extLst>
              <a:ext uri="{FF2B5EF4-FFF2-40B4-BE49-F238E27FC236}">
                <a16:creationId xmlns:a16="http://schemas.microsoft.com/office/drawing/2014/main" id="{636B0AB5-0ECB-4B65-B50B-F47CEC2A1F60}"/>
              </a:ext>
            </a:extLst>
          </p:cNvPr>
          <p:cNvSpPr txBox="1"/>
          <p:nvPr/>
        </p:nvSpPr>
        <p:spPr>
          <a:xfrm>
            <a:off x="73069" y="3963863"/>
            <a:ext cx="1538100" cy="584400"/>
          </a:xfrm>
          <a:prstGeom prst="rect">
            <a:avLst/>
          </a:prstGeom>
          <a:noFill/>
          <a:ln>
            <a:noFill/>
          </a:ln>
        </p:spPr>
        <p:txBody>
          <a:bodyPr spcFirstLastPara="1" wrap="square" lIns="91425" tIns="91425" rIns="91425" bIns="91425" anchor="ctr" anchorCtr="0">
            <a:noAutofit/>
          </a:bodyPr>
          <a:lstStyle/>
          <a:p>
            <a:pPr lvl="0" algn="ctr"/>
            <a:r>
              <a:rPr lang="zh-CN" altLang="en-US" sz="1000" dirty="0">
                <a:solidFill>
                  <a:schemeClr val="lt1"/>
                </a:solidFill>
                <a:latin typeface="Titillium Web Light"/>
                <a:ea typeface="Titillium Web Light"/>
                <a:cs typeface="Titillium Web Light"/>
                <a:sym typeface="Titillium Web Light"/>
              </a:rPr>
              <a:t>均等变化法</a:t>
            </a:r>
            <a:r>
              <a:rPr lang="en-US" altLang="zh-CN" sz="1000" dirty="0">
                <a:solidFill>
                  <a:schemeClr val="lt1"/>
                </a:solidFill>
                <a:latin typeface="Titillium Web Light"/>
                <a:ea typeface="Titillium Web Light"/>
                <a:cs typeface="Titillium Web Light"/>
                <a:sym typeface="Titillium Web Light"/>
              </a:rPr>
              <a:t>/</a:t>
            </a:r>
            <a:r>
              <a:rPr lang="zh-CN" altLang="en-US" sz="1000" dirty="0">
                <a:solidFill>
                  <a:schemeClr val="lt1"/>
                </a:solidFill>
                <a:latin typeface="Titillium Web Light"/>
                <a:ea typeface="Titillium Web Light"/>
                <a:cs typeface="Titillium Web Light"/>
                <a:sym typeface="Titillium Web Light"/>
              </a:rPr>
              <a:t>等量最大法</a:t>
            </a:r>
            <a:r>
              <a:rPr lang="en-US" altLang="zh-CN" sz="1000" dirty="0" err="1">
                <a:solidFill>
                  <a:schemeClr val="lt1"/>
                </a:solidFill>
                <a:latin typeface="Titillium Web Light"/>
                <a:ea typeface="Titillium Web Light"/>
                <a:cs typeface="Titillium Web Light"/>
                <a:sym typeface="Titillium Web Light"/>
              </a:rPr>
              <a:t>Equimax</a:t>
            </a:r>
            <a:endParaRPr sz="1000" dirty="0">
              <a:solidFill>
                <a:schemeClr val="lt1"/>
              </a:solidFill>
              <a:latin typeface="Titillium Web Light"/>
              <a:ea typeface="Titillium Web Light"/>
              <a:cs typeface="Titillium Web Light"/>
              <a:sym typeface="Titillium Web Light"/>
            </a:endParaRPr>
          </a:p>
        </p:txBody>
      </p:sp>
    </p:spTree>
    <p:extLst>
      <p:ext uri="{BB962C8B-B14F-4D97-AF65-F5344CB8AC3E}">
        <p14:creationId xmlns:p14="http://schemas.microsoft.com/office/powerpoint/2010/main" val="3461794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ctrTitle" idx="4294967295"/>
          </p:nvPr>
        </p:nvSpPr>
        <p:spPr>
          <a:xfrm>
            <a:off x="685800" y="2116750"/>
            <a:ext cx="3953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zh-CN" altLang="en-US" sz="6000" dirty="0">
                <a:solidFill>
                  <a:schemeClr val="lt2"/>
                </a:solidFill>
              </a:rPr>
              <a:t>因子</a:t>
            </a:r>
            <a:br>
              <a:rPr lang="en-US" altLang="zh-CN" sz="6000" dirty="0">
                <a:solidFill>
                  <a:schemeClr val="lt2"/>
                </a:solidFill>
              </a:rPr>
            </a:br>
            <a:r>
              <a:rPr lang="zh-CN" altLang="en-US" sz="6000" dirty="0">
                <a:solidFill>
                  <a:schemeClr val="lt2"/>
                </a:solidFill>
              </a:rPr>
              <a:t>命名</a:t>
            </a:r>
            <a:endParaRPr sz="6000" dirty="0">
              <a:solidFill>
                <a:schemeClr val="lt2"/>
              </a:solidFill>
            </a:endParaRPr>
          </a:p>
        </p:txBody>
      </p:sp>
      <p:sp>
        <p:nvSpPr>
          <p:cNvPr id="132" name="Google Shape;132;p19"/>
          <p:cNvSpPr txBox="1">
            <a:spLocks noGrp="1"/>
          </p:cNvSpPr>
          <p:nvPr>
            <p:ph type="subTitle" idx="4294967295"/>
          </p:nvPr>
        </p:nvSpPr>
        <p:spPr>
          <a:xfrm>
            <a:off x="685800" y="3259149"/>
            <a:ext cx="3953100" cy="1159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dirty="0"/>
              <a:t>它（们）是什么？</a:t>
            </a:r>
            <a:endParaRPr dirty="0"/>
          </a:p>
        </p:txBody>
      </p:sp>
      <p:grpSp>
        <p:nvGrpSpPr>
          <p:cNvPr id="133" name="Google Shape;133;p19"/>
          <p:cNvGrpSpPr/>
          <p:nvPr/>
        </p:nvGrpSpPr>
        <p:grpSpPr>
          <a:xfrm>
            <a:off x="4969177" y="651616"/>
            <a:ext cx="2394503" cy="2394487"/>
            <a:chOff x="6643075" y="3664250"/>
            <a:chExt cx="407950" cy="407975"/>
          </a:xfrm>
        </p:grpSpPr>
        <p:sp>
          <p:nvSpPr>
            <p:cNvPr id="134" name="Google Shape;134;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9"/>
          <p:cNvGrpSpPr/>
          <p:nvPr/>
        </p:nvGrpSpPr>
        <p:grpSpPr>
          <a:xfrm rot="-587459">
            <a:off x="4828848" y="3357972"/>
            <a:ext cx="984473" cy="984417"/>
            <a:chOff x="576250" y="4319400"/>
            <a:chExt cx="442075" cy="442050"/>
          </a:xfrm>
        </p:grpSpPr>
        <p:sp>
          <p:nvSpPr>
            <p:cNvPr id="137" name="Google Shape;137;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9"/>
          <p:cNvSpPr/>
          <p:nvPr/>
        </p:nvSpPr>
        <p:spPr>
          <a:xfrm>
            <a:off x="4396587" y="1204605"/>
            <a:ext cx="374278" cy="35737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2697416">
            <a:off x="6863000" y="3034227"/>
            <a:ext cx="568178" cy="5425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a:off x="7312483" y="2724518"/>
            <a:ext cx="227572" cy="21740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1280228">
            <a:off x="4137279" y="1977773"/>
            <a:ext cx="227539" cy="2173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2281314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9A4DF-893F-410E-A2CD-49E589872761}"/>
              </a:ext>
            </a:extLst>
          </p:cNvPr>
          <p:cNvSpPr>
            <a:spLocks noGrp="1"/>
          </p:cNvSpPr>
          <p:nvPr>
            <p:ph type="title"/>
          </p:nvPr>
        </p:nvSpPr>
        <p:spPr/>
        <p:txBody>
          <a:bodyPr/>
          <a:lstStyle/>
          <a:p>
            <a:r>
              <a:rPr lang="zh-CN" altLang="en-US" dirty="0"/>
              <a:t>一些函数</a:t>
            </a:r>
          </a:p>
        </p:txBody>
      </p:sp>
      <p:sp>
        <p:nvSpPr>
          <p:cNvPr id="4" name="灯片编号占位符 3">
            <a:extLst>
              <a:ext uri="{FF2B5EF4-FFF2-40B4-BE49-F238E27FC236}">
                <a16:creationId xmlns:a16="http://schemas.microsoft.com/office/drawing/2014/main" id="{28988484-1505-4028-AED1-33F5526482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graphicFrame>
        <p:nvGraphicFramePr>
          <p:cNvPr id="5" name="表格 4">
            <a:extLst>
              <a:ext uri="{FF2B5EF4-FFF2-40B4-BE49-F238E27FC236}">
                <a16:creationId xmlns:a16="http://schemas.microsoft.com/office/drawing/2014/main" id="{BBDAE68F-D33E-4B43-948A-34620A146743}"/>
              </a:ext>
            </a:extLst>
          </p:cNvPr>
          <p:cNvGraphicFramePr>
            <a:graphicFrameLocks noGrp="1"/>
          </p:cNvGraphicFramePr>
          <p:nvPr>
            <p:extLst>
              <p:ext uri="{D42A27DB-BD31-4B8C-83A1-F6EECF244321}">
                <p14:modId xmlns:p14="http://schemas.microsoft.com/office/powerpoint/2010/main" val="1688028610"/>
              </p:ext>
            </p:extLst>
          </p:nvPr>
        </p:nvGraphicFramePr>
        <p:xfrm>
          <a:off x="975250" y="1785745"/>
          <a:ext cx="7193400" cy="2089785"/>
        </p:xfrm>
        <a:graphic>
          <a:graphicData uri="http://schemas.openxmlformats.org/drawingml/2006/table">
            <a:tbl>
              <a:tblPr firstRow="1" bandRow="1">
                <a:tableStyleId>{17292A2E-F333-43FB-9621-5CBBE7FDCDCB}</a:tableStyleId>
              </a:tblPr>
              <a:tblGrid>
                <a:gridCol w="1036308">
                  <a:extLst>
                    <a:ext uri="{9D8B030D-6E8A-4147-A177-3AD203B41FA5}">
                      <a16:colId xmlns:a16="http://schemas.microsoft.com/office/drawing/2014/main" val="3384342720"/>
                    </a:ext>
                  </a:extLst>
                </a:gridCol>
                <a:gridCol w="2659080">
                  <a:extLst>
                    <a:ext uri="{9D8B030D-6E8A-4147-A177-3AD203B41FA5}">
                      <a16:colId xmlns:a16="http://schemas.microsoft.com/office/drawing/2014/main" val="2828732767"/>
                    </a:ext>
                  </a:extLst>
                </a:gridCol>
                <a:gridCol w="3498012">
                  <a:extLst>
                    <a:ext uri="{9D8B030D-6E8A-4147-A177-3AD203B41FA5}">
                      <a16:colId xmlns:a16="http://schemas.microsoft.com/office/drawing/2014/main" val="1419960804"/>
                    </a:ext>
                  </a:extLst>
                </a:gridCol>
              </a:tblGrid>
              <a:tr h="370840">
                <a:tc>
                  <a:txBody>
                    <a:bodyPr/>
                    <a:lstStyle/>
                    <a:p>
                      <a:pPr marR="0" algn="l" rtl="0">
                        <a:lnSpc>
                          <a:spcPct val="90000"/>
                        </a:lnSpc>
                        <a:spcBef>
                          <a:spcPts val="0"/>
                        </a:spcBef>
                        <a:spcAft>
                          <a:spcPts val="0"/>
                        </a:spcAft>
                        <a:buClr>
                          <a:schemeClr val="lt1"/>
                        </a:buClr>
                        <a:buSzPts val="3000"/>
                        <a:buFont typeface="Quantico"/>
                        <a:buNone/>
                      </a:pPr>
                      <a:r>
                        <a:rPr lang="zh-CN" altLang="en-US" sz="2000" b="0" i="0" u="none" strike="noStrike" cap="none" dirty="0">
                          <a:solidFill>
                            <a:schemeClr val="lt1"/>
                          </a:solidFill>
                          <a:latin typeface="Quantico"/>
                          <a:sym typeface="Quantico"/>
                        </a:rPr>
                        <a:t>语言</a:t>
                      </a: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sym typeface="Quantico"/>
                        </a:rPr>
                        <a:t>PCA</a:t>
                      </a:r>
                      <a:endParaRPr lang="zh-CN" altLang="en-US" sz="2000" b="0" i="0" u="none" strike="noStrike" cap="none" dirty="0">
                        <a:solidFill>
                          <a:schemeClr val="lt1"/>
                        </a:solidFill>
                        <a:latin typeface="Quantico"/>
                        <a:sym typeface="Quantico"/>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sym typeface="Quantico"/>
                        </a:rPr>
                        <a:t>EFA</a:t>
                      </a:r>
                      <a:endParaRPr lang="zh-CN" altLang="en-US" sz="2000" b="0" i="0" u="none" strike="noStrike" cap="none" dirty="0">
                        <a:solidFill>
                          <a:schemeClr val="lt1"/>
                        </a:solidFill>
                        <a:latin typeface="Quantico"/>
                        <a:sym typeface="Quantico"/>
                      </a:endParaRPr>
                    </a:p>
                  </a:txBody>
                  <a:tcPr/>
                </a:tc>
                <a:extLst>
                  <a:ext uri="{0D108BD9-81ED-4DB2-BD59-A6C34878D82A}">
                    <a16:rowId xmlns:a16="http://schemas.microsoft.com/office/drawing/2014/main" val="1846963406"/>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Quantico"/>
                        </a:rPr>
                        <a:t>R</a:t>
                      </a:r>
                      <a:endParaRPr lang="zh-CN" altLang="en-US" sz="2000" b="0" i="0" u="none" strike="noStrike" cap="none" dirty="0">
                        <a:solidFill>
                          <a:schemeClr val="lt1"/>
                        </a:solidFill>
                        <a:latin typeface="Quantico"/>
                        <a:ea typeface="+mn-ea"/>
                        <a:cs typeface="+mn-cs"/>
                        <a:sym typeface="Quantico"/>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princomp</a:t>
                      </a:r>
                      <a:r>
                        <a:rPr lang="en-US" altLang="zh-CN" sz="1100" b="0" i="0" u="none" strike="noStrike" cap="none" dirty="0">
                          <a:solidFill>
                            <a:schemeClr val="lt1"/>
                          </a:solidFill>
                          <a:latin typeface="Quantico"/>
                          <a:ea typeface="+mn-ea"/>
                          <a:cs typeface="+mn-cs"/>
                          <a:sym typeface="Arial"/>
                        </a:rPr>
                        <a:t>()</a:t>
                      </a:r>
                      <a:endParaRPr lang="en-US" altLang="zh-CN" sz="1100" b="0" i="0" u="none" strike="noStrike" cap="none" dirty="0">
                        <a:solidFill>
                          <a:schemeClr val="lt1"/>
                        </a:solidFill>
                        <a:latin typeface="Quantico"/>
                        <a:ea typeface="+mn-ea"/>
                        <a:cs typeface="+mn-cs"/>
                        <a:sym typeface="Quantico"/>
                      </a:endParaRP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a:solidFill>
                            <a:schemeClr val="lt1"/>
                          </a:solidFill>
                          <a:latin typeface="Quantico"/>
                          <a:ea typeface="+mn-ea"/>
                          <a:cs typeface="+mn-cs"/>
                          <a:sym typeface="Quantico"/>
                        </a:rPr>
                        <a:t>psych::</a:t>
                      </a:r>
                      <a:r>
                        <a:rPr lang="en-US" altLang="zh-CN" sz="1100" b="0" i="0" u="none" strike="noStrike" cap="none" dirty="0">
                          <a:solidFill>
                            <a:schemeClr val="lt1"/>
                          </a:solidFill>
                          <a:latin typeface="Quantico"/>
                          <a:ea typeface="+mn-ea"/>
                          <a:cs typeface="+mn-cs"/>
                          <a:sym typeface="Arial"/>
                        </a:rPr>
                        <a:t>principal()</a:t>
                      </a:r>
                      <a:endParaRPr lang="zh-CN" altLang="en-US" sz="1100" b="0" i="0" u="none" strike="noStrike" cap="none" dirty="0">
                        <a:solidFill>
                          <a:schemeClr val="lt1"/>
                        </a:solidFill>
                        <a:latin typeface="Quantico"/>
                        <a:ea typeface="+mn-ea"/>
                        <a:cs typeface="+mn-cs"/>
                        <a:sym typeface="Quantico"/>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factanal</a:t>
                      </a:r>
                      <a:r>
                        <a:rPr lang="en-US" altLang="zh-CN" sz="1100" b="0" i="0" u="none" strike="noStrike" cap="none" dirty="0">
                          <a:solidFill>
                            <a:schemeClr val="lt1"/>
                          </a:solidFill>
                          <a:latin typeface="Quantico"/>
                          <a:ea typeface="+mn-ea"/>
                          <a:cs typeface="+mn-cs"/>
                          <a:sym typeface="Arial"/>
                        </a:rPr>
                        <a:t>()</a:t>
                      </a:r>
                      <a:endParaRPr lang="en-US" altLang="zh-CN" sz="1100" b="0" i="0" u="none" strike="noStrike" cap="none" dirty="0">
                        <a:solidFill>
                          <a:schemeClr val="lt1"/>
                        </a:solidFill>
                        <a:latin typeface="Quantico"/>
                        <a:ea typeface="+mn-ea"/>
                        <a:cs typeface="+mn-cs"/>
                        <a:sym typeface="Quantico"/>
                      </a:endParaRP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a:solidFill>
                            <a:schemeClr val="lt1"/>
                          </a:solidFill>
                          <a:latin typeface="Quantico"/>
                          <a:ea typeface="+mn-ea"/>
                          <a:cs typeface="+mn-cs"/>
                          <a:sym typeface="Quantico"/>
                        </a:rPr>
                        <a:t>psych::fa()</a:t>
                      </a:r>
                      <a:endParaRPr lang="zh-CN" altLang="en-US" sz="1100" b="0" i="0" u="none" strike="noStrike" cap="none" dirty="0">
                        <a:solidFill>
                          <a:schemeClr val="lt1"/>
                        </a:solidFill>
                        <a:latin typeface="Quantico"/>
                        <a:ea typeface="+mn-ea"/>
                        <a:cs typeface="+mn-cs"/>
                        <a:sym typeface="Quantico"/>
                      </a:endParaRPr>
                    </a:p>
                  </a:txBody>
                  <a:tcPr/>
                </a:tc>
                <a:extLst>
                  <a:ext uri="{0D108BD9-81ED-4DB2-BD59-A6C34878D82A}">
                    <a16:rowId xmlns:a16="http://schemas.microsoft.com/office/drawing/2014/main" val="381778924"/>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Arial"/>
                        </a:rPr>
                        <a:t>Python</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sklearn.decomposition.pca</a:t>
                      </a:r>
                      <a:r>
                        <a:rPr lang="en-US" altLang="zh-CN" sz="1100" b="0" i="0" u="none" strike="noStrike" cap="none" dirty="0">
                          <a:solidFill>
                            <a:schemeClr val="lt1"/>
                          </a:solidFill>
                          <a:latin typeface="Quantico"/>
                          <a:ea typeface="+mn-ea"/>
                          <a:cs typeface="+mn-cs"/>
                          <a:sym typeface="Arial"/>
                        </a:rPr>
                        <a:t>()</a:t>
                      </a:r>
                      <a:endParaRPr lang="zh-CN" altLang="en-US" sz="11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sklearn.decomposition</a:t>
                      </a:r>
                      <a:r>
                        <a:rPr lang="en-US" altLang="zh-CN" sz="1100" b="0" i="0" u="none" strike="noStrike" cap="none" dirty="0">
                          <a:solidFill>
                            <a:schemeClr val="lt1"/>
                          </a:solidFill>
                          <a:latin typeface="Quantico"/>
                          <a:ea typeface="+mn-ea"/>
                          <a:cs typeface="+mn-cs"/>
                          <a:sym typeface="Arial"/>
                        </a:rPr>
                        <a:t>. </a:t>
                      </a:r>
                      <a:r>
                        <a:rPr lang="en-US" altLang="zh-CN" sz="1100" b="0" i="0" u="none" strike="noStrike" cap="none" dirty="0" err="1">
                          <a:solidFill>
                            <a:schemeClr val="lt1"/>
                          </a:solidFill>
                          <a:latin typeface="Quantico"/>
                          <a:ea typeface="+mn-ea"/>
                          <a:cs typeface="+mn-cs"/>
                          <a:sym typeface="Arial"/>
                        </a:rPr>
                        <a:t>FactorAnalysis</a:t>
                      </a:r>
                      <a:r>
                        <a:rPr lang="en-US" altLang="zh-CN" sz="1100" b="0" i="0" u="none" strike="noStrike" cap="none" dirty="0">
                          <a:solidFill>
                            <a:schemeClr val="lt1"/>
                          </a:solidFill>
                          <a:latin typeface="Quantico"/>
                          <a:ea typeface="+mn-ea"/>
                          <a:cs typeface="+mn-cs"/>
                          <a:sym typeface="Arial"/>
                        </a:rPr>
                        <a:t>()</a:t>
                      </a:r>
                    </a:p>
                    <a:p>
                      <a:pPr marL="0" marR="0" lvl="0" indent="0" algn="l" defTabSz="914400" rtl="0" eaLnBrk="1" fontAlgn="auto" latinLnBrk="0" hangingPunct="1">
                        <a:lnSpc>
                          <a:spcPct val="90000"/>
                        </a:lnSpc>
                        <a:spcBef>
                          <a:spcPts val="0"/>
                        </a:spcBef>
                        <a:spcAft>
                          <a:spcPts val="0"/>
                        </a:spcAft>
                        <a:buClr>
                          <a:schemeClr val="lt1"/>
                        </a:buClr>
                        <a:buSzPts val="3000"/>
                        <a:buFont typeface="Quantico"/>
                        <a:buNone/>
                        <a:tabLst/>
                        <a:defRPr/>
                      </a:pPr>
                      <a:r>
                        <a:rPr lang="en-US" altLang="zh-CN" sz="1100" b="0" i="0" u="none" strike="noStrike" cap="none" dirty="0" err="1">
                          <a:solidFill>
                            <a:schemeClr val="lt1"/>
                          </a:solidFill>
                          <a:latin typeface="Quantico"/>
                          <a:ea typeface="+mn-ea"/>
                          <a:cs typeface="+mn-cs"/>
                          <a:sym typeface="Arial"/>
                        </a:rPr>
                        <a:t>factor_analyzer</a:t>
                      </a:r>
                      <a:r>
                        <a:rPr lang="en-US" altLang="zh-CN" sz="1100" b="0" i="0" u="none" strike="noStrike" cap="none" dirty="0">
                          <a:solidFill>
                            <a:schemeClr val="lt1"/>
                          </a:solidFill>
                          <a:latin typeface="Quantico"/>
                          <a:ea typeface="+mn-ea"/>
                          <a:cs typeface="+mn-cs"/>
                          <a:sym typeface="Arial"/>
                        </a:rPr>
                        <a:t>. </a:t>
                      </a:r>
                      <a:r>
                        <a:rPr lang="en-US" altLang="zh-CN" sz="1100" b="0" i="0" u="none" strike="noStrike" cap="none" dirty="0" err="1">
                          <a:solidFill>
                            <a:schemeClr val="lt1"/>
                          </a:solidFill>
                          <a:latin typeface="Quantico"/>
                          <a:ea typeface="+mn-ea"/>
                          <a:cs typeface="+mn-cs"/>
                          <a:sym typeface="Arial"/>
                        </a:rPr>
                        <a:t>factor_analyzer.FactorAnalyzer</a:t>
                      </a:r>
                      <a:r>
                        <a:rPr lang="en-US" altLang="zh-CN" sz="1100" b="0" i="0" u="none" strike="noStrike" cap="none" dirty="0">
                          <a:solidFill>
                            <a:schemeClr val="lt1"/>
                          </a:solidFill>
                          <a:latin typeface="Quantico"/>
                          <a:ea typeface="+mn-ea"/>
                          <a:cs typeface="+mn-cs"/>
                          <a:sym typeface="Arial"/>
                        </a:rPr>
                        <a:t>()</a:t>
                      </a: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statsmodels</a:t>
                      </a:r>
                      <a:r>
                        <a:rPr lang="en-US" altLang="zh-CN" sz="1100" b="0" i="0" u="none" strike="noStrike" cap="none" dirty="0">
                          <a:solidFill>
                            <a:schemeClr val="lt1"/>
                          </a:solidFill>
                          <a:latin typeface="Quantico"/>
                          <a:ea typeface="+mn-ea"/>
                          <a:cs typeface="+mn-cs"/>
                          <a:sym typeface="Arial"/>
                        </a:rPr>
                        <a:t>. </a:t>
                      </a:r>
                      <a:r>
                        <a:rPr lang="en-US" altLang="zh-CN" sz="1100" b="0" i="0" u="none" strike="noStrike" cap="none" dirty="0" err="1">
                          <a:solidFill>
                            <a:schemeClr val="lt1"/>
                          </a:solidFill>
                          <a:latin typeface="Quantico"/>
                          <a:ea typeface="+mn-ea"/>
                          <a:cs typeface="+mn-cs"/>
                          <a:sym typeface="Arial"/>
                        </a:rPr>
                        <a:t>multivariate.factor.Factor</a:t>
                      </a:r>
                      <a:r>
                        <a:rPr lang="en-US" altLang="zh-CN" sz="1100" b="0" i="0" u="none" strike="noStrike" cap="none" dirty="0">
                          <a:solidFill>
                            <a:schemeClr val="lt1"/>
                          </a:solidFill>
                          <a:latin typeface="Quantico"/>
                          <a:ea typeface="+mn-ea"/>
                          <a:cs typeface="+mn-cs"/>
                          <a:sym typeface="Arial"/>
                        </a:rPr>
                        <a:t>()</a:t>
                      </a:r>
                      <a:endParaRPr lang="zh-CN" altLang="en-US" sz="1100" b="0" i="0" u="none" strike="noStrike" cap="none" dirty="0">
                        <a:solidFill>
                          <a:schemeClr val="lt1"/>
                        </a:solidFill>
                        <a:latin typeface="Quantico"/>
                        <a:ea typeface="+mn-ea"/>
                        <a:cs typeface="+mn-cs"/>
                        <a:sym typeface="Arial"/>
                      </a:endParaRPr>
                    </a:p>
                  </a:txBody>
                  <a:tcPr/>
                </a:tc>
                <a:extLst>
                  <a:ext uri="{0D108BD9-81ED-4DB2-BD59-A6C34878D82A}">
                    <a16:rowId xmlns:a16="http://schemas.microsoft.com/office/drawing/2014/main" val="2390137910"/>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err="1">
                          <a:solidFill>
                            <a:schemeClr val="lt1"/>
                          </a:solidFill>
                          <a:latin typeface="Quantico"/>
                          <a:ea typeface="+mn-ea"/>
                          <a:cs typeface="+mn-cs"/>
                          <a:sym typeface="Arial"/>
                        </a:rPr>
                        <a:t>Matlab</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pcacov</a:t>
                      </a:r>
                      <a:r>
                        <a:rPr lang="en-US" altLang="zh-CN" sz="1100" b="0" i="0" u="none" strike="noStrike" cap="none" dirty="0">
                          <a:solidFill>
                            <a:schemeClr val="lt1"/>
                          </a:solidFill>
                          <a:latin typeface="Quantico"/>
                          <a:ea typeface="+mn-ea"/>
                          <a:cs typeface="+mn-cs"/>
                          <a:sym typeface="Arial"/>
                        </a:rPr>
                        <a:t>()</a:t>
                      </a: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princomp</a:t>
                      </a:r>
                      <a:r>
                        <a:rPr lang="en-US" altLang="zh-CN" sz="1100" b="0" i="0" u="none" strike="noStrike" cap="none" dirty="0">
                          <a:solidFill>
                            <a:schemeClr val="lt1"/>
                          </a:solidFill>
                          <a:latin typeface="Quantico"/>
                          <a:ea typeface="+mn-ea"/>
                          <a:cs typeface="+mn-cs"/>
                          <a:sym typeface="Arial"/>
                        </a:rPr>
                        <a:t>()</a:t>
                      </a:r>
                      <a:endParaRPr lang="zh-CN" altLang="en-US" sz="11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factoran</a:t>
                      </a:r>
                      <a:r>
                        <a:rPr lang="en-US" altLang="zh-CN" sz="1100" b="0" i="0" u="none" strike="noStrike" cap="none" dirty="0">
                          <a:solidFill>
                            <a:schemeClr val="lt1"/>
                          </a:solidFill>
                          <a:latin typeface="Quantico"/>
                          <a:ea typeface="+mn-ea"/>
                          <a:cs typeface="+mn-cs"/>
                          <a:sym typeface="Arial"/>
                        </a:rPr>
                        <a:t>()</a:t>
                      </a:r>
                      <a:endParaRPr lang="zh-CN" altLang="en-US" sz="1100" b="0" i="0" u="none" strike="noStrike" cap="none" dirty="0">
                        <a:solidFill>
                          <a:schemeClr val="lt1"/>
                        </a:solidFill>
                        <a:latin typeface="Quantico"/>
                        <a:ea typeface="+mn-ea"/>
                        <a:cs typeface="+mn-cs"/>
                        <a:sym typeface="Arial"/>
                      </a:endParaRPr>
                    </a:p>
                  </a:txBody>
                  <a:tcPr/>
                </a:tc>
                <a:extLst>
                  <a:ext uri="{0D108BD9-81ED-4DB2-BD59-A6C34878D82A}">
                    <a16:rowId xmlns:a16="http://schemas.microsoft.com/office/drawing/2014/main" val="629473996"/>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Arial"/>
                        </a:rPr>
                        <a:t>SPSS</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点点点</a:t>
                      </a: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点点点</a:t>
                      </a:r>
                    </a:p>
                  </a:txBody>
                  <a:tcPr/>
                </a:tc>
                <a:extLst>
                  <a:ext uri="{0D108BD9-81ED-4DB2-BD59-A6C34878D82A}">
                    <a16:rowId xmlns:a16="http://schemas.microsoft.com/office/drawing/2014/main" val="2431643921"/>
                  </a:ext>
                </a:extLst>
              </a:tr>
            </a:tbl>
          </a:graphicData>
        </a:graphic>
      </p:graphicFrame>
    </p:spTree>
    <p:extLst>
      <p:ext uri="{BB962C8B-B14F-4D97-AF65-F5344CB8AC3E}">
        <p14:creationId xmlns:p14="http://schemas.microsoft.com/office/powerpoint/2010/main" val="33187212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0" lvl="0" indent="0">
              <a:buNone/>
            </a:pPr>
            <a:r>
              <a:rPr lang="zh-CN" altLang="en-US" sz="1800" dirty="0"/>
              <a:t>在随后的几周内，每周完成一道题，顺序自选。对于没讲到的地方，可以只做前面的部分。</a:t>
            </a:r>
            <a:endParaRPr lang="en-US" altLang="zh-CN" sz="1200" dirty="0"/>
          </a:p>
          <a:p>
            <a:pPr marL="0" lvl="0" indent="0">
              <a:buNone/>
            </a:pPr>
            <a:r>
              <a:rPr lang="zh-CN" altLang="en-US" sz="1600" dirty="0"/>
              <a:t>下节课在你们作业做完以后再开。（慢点做，做</a:t>
            </a:r>
            <a:r>
              <a:rPr lang="en-US" altLang="zh-CN" sz="1600" dirty="0"/>
              <a:t>PPT</a:t>
            </a:r>
            <a:r>
              <a:rPr lang="zh-CN" altLang="en-US" sz="1600" dirty="0"/>
              <a:t>太麻烦了）</a:t>
            </a:r>
            <a:endParaRPr lang="en-US" altLang="zh-CN" sz="1600" dirty="0"/>
          </a:p>
          <a:p>
            <a:pPr marL="0" lvl="0" indent="0">
              <a:buNone/>
            </a:pPr>
            <a:endParaRPr lang="en-US" altLang="zh-CN" sz="1200" dirty="0"/>
          </a:p>
          <a:p>
            <a:pPr marL="0" lvl="0" indent="0">
              <a:buNone/>
            </a:pPr>
            <a:r>
              <a:rPr lang="zh-CN" altLang="en-US" sz="1200" dirty="0"/>
              <a:t>可任意使用软件（需要提交的文件类型）：</a:t>
            </a:r>
            <a:endParaRPr lang="en-US" altLang="zh-CN" sz="1200" dirty="0"/>
          </a:p>
          <a:p>
            <a:pPr marL="171450" indent="-171450"/>
            <a:r>
              <a:rPr lang="en-US" altLang="zh-CN" sz="1200" dirty="0"/>
              <a:t>SPSS</a:t>
            </a:r>
            <a:r>
              <a:rPr lang="zh-CN" altLang="en-US" sz="1200" dirty="0"/>
              <a:t>（</a:t>
            </a:r>
            <a:r>
              <a:rPr lang="en-US" altLang="zh-CN" sz="1200" dirty="0"/>
              <a:t>.</a:t>
            </a:r>
            <a:r>
              <a:rPr lang="en-US" altLang="zh-CN" sz="1200" dirty="0" err="1"/>
              <a:t>spv</a:t>
            </a:r>
            <a:r>
              <a:rPr lang="zh-CN" altLang="en-US" sz="1200" dirty="0"/>
              <a:t>文件和</a:t>
            </a:r>
            <a:r>
              <a:rPr lang="en-US" altLang="zh-CN" sz="1200" dirty="0"/>
              <a:t>.docx</a:t>
            </a:r>
            <a:r>
              <a:rPr lang="zh-CN" altLang="en-US" sz="1200" dirty="0"/>
              <a:t>文件）</a:t>
            </a:r>
            <a:endParaRPr lang="en-US" altLang="zh-CN" sz="1200" dirty="0"/>
          </a:p>
          <a:p>
            <a:pPr marL="171450" indent="-171450"/>
            <a:r>
              <a:rPr lang="en-US" altLang="zh-CN" sz="1200" dirty="0"/>
              <a:t>R</a:t>
            </a:r>
            <a:r>
              <a:rPr lang="zh-CN" altLang="en-US" sz="1200" dirty="0"/>
              <a:t>（建议</a:t>
            </a:r>
            <a:r>
              <a:rPr lang="en-US" altLang="zh-CN" sz="1200" dirty="0"/>
              <a:t>R markdown</a:t>
            </a:r>
            <a:r>
              <a:rPr lang="zh-CN" altLang="en-US" sz="1200" dirty="0"/>
              <a:t>）</a:t>
            </a:r>
            <a:endParaRPr lang="en-US" altLang="zh-CN" sz="1200" dirty="0"/>
          </a:p>
          <a:p>
            <a:pPr marL="171450" indent="-171450"/>
            <a:r>
              <a:rPr lang="en-US" altLang="zh-CN" sz="1200" dirty="0"/>
              <a:t>Python</a:t>
            </a:r>
            <a:r>
              <a:rPr lang="zh-CN" altLang="en-US" sz="1200" dirty="0"/>
              <a:t>（建议带</a:t>
            </a:r>
            <a:r>
              <a:rPr lang="en-US" altLang="zh-CN" sz="1200" dirty="0"/>
              <a:t>Markdown</a:t>
            </a:r>
            <a:r>
              <a:rPr lang="zh-CN" altLang="en-US" sz="1200" dirty="0"/>
              <a:t>的</a:t>
            </a:r>
            <a:r>
              <a:rPr lang="en-US" altLang="zh-CN" sz="1200" dirty="0" err="1"/>
              <a:t>Jupyter</a:t>
            </a:r>
            <a:r>
              <a:rPr lang="zh-CN" altLang="en-US" sz="1200" dirty="0"/>
              <a:t>）</a:t>
            </a:r>
            <a:endParaRPr lang="en-US" altLang="zh-CN" sz="1200" dirty="0"/>
          </a:p>
          <a:p>
            <a:pPr marL="171450" indent="-171450"/>
            <a:r>
              <a:rPr lang="en-US" altLang="zh-CN" sz="1200" dirty="0" err="1"/>
              <a:t>Matlab</a:t>
            </a:r>
            <a:r>
              <a:rPr lang="zh-CN" altLang="en-US" sz="1200" dirty="0"/>
              <a:t>（建议使用</a:t>
            </a:r>
            <a:r>
              <a:rPr lang="en-US" altLang="zh-CN" sz="1200" dirty="0" err="1"/>
              <a:t>livescript</a:t>
            </a:r>
            <a:r>
              <a:rPr lang="zh-CN" altLang="en-US" sz="1200" dirty="0"/>
              <a:t>）</a:t>
            </a:r>
            <a:endParaRPr lang="en-US" altLang="zh-CN" sz="1200" dirty="0"/>
          </a:p>
          <a:p>
            <a:pPr marL="171450" indent="-171450"/>
            <a:r>
              <a:rPr lang="en-US" altLang="zh-CN" sz="1200" dirty="0"/>
              <a:t>……</a:t>
            </a:r>
            <a:r>
              <a:rPr lang="zh-CN" altLang="en-US" sz="1200" dirty="0"/>
              <a:t>或者其他数据分析软件如</a:t>
            </a:r>
            <a:r>
              <a:rPr lang="en-US" altLang="zh-CN" sz="1200" dirty="0"/>
              <a:t>SAS/Stata/</a:t>
            </a:r>
            <a:r>
              <a:rPr lang="en-US" altLang="zh-CN" sz="1200" dirty="0" err="1"/>
              <a:t>Jamovi</a:t>
            </a:r>
            <a:r>
              <a:rPr lang="zh-CN" altLang="en-US" sz="1200" dirty="0"/>
              <a:t>（本质</a:t>
            </a:r>
            <a:r>
              <a:rPr lang="en-US" altLang="zh-CN" sz="1200" dirty="0"/>
              <a:t>R</a:t>
            </a:r>
            <a:r>
              <a:rPr lang="zh-CN" altLang="en-US" sz="1200" dirty="0"/>
              <a:t>）</a:t>
            </a:r>
            <a:r>
              <a:rPr lang="en-US" altLang="zh-CN" sz="1200" dirty="0"/>
              <a:t>/GraphPad Prism</a:t>
            </a:r>
            <a:endParaRPr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58</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11745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a:t>
            </a:r>
            <a:endParaRPr dirty="0"/>
          </a:p>
        </p:txBody>
      </p:sp>
      <p:sp>
        <p:nvSpPr>
          <p:cNvPr id="372" name="Google Shape;372;p37"/>
          <p:cNvSpPr txBox="1">
            <a:spLocks noGrp="1"/>
          </p:cNvSpPr>
          <p:nvPr>
            <p:ph type="body" idx="1"/>
          </p:nvPr>
        </p:nvSpPr>
        <p:spPr>
          <a:xfrm>
            <a:off x="975250" y="1575120"/>
            <a:ext cx="7193400" cy="3499297"/>
          </a:xfrm>
          <a:prstGeom prst="rect">
            <a:avLst/>
          </a:prstGeom>
        </p:spPr>
        <p:txBody>
          <a:bodyPr spcFirstLastPara="1" wrap="square" lIns="0" tIns="0" rIns="0" bIns="0" anchor="t" anchorCtr="0">
            <a:noAutofit/>
          </a:bodyPr>
          <a:lstStyle/>
          <a:p>
            <a:pPr marL="457200" lvl="0" indent="-342900" algn="l" rtl="0">
              <a:lnSpc>
                <a:spcPct val="115000"/>
              </a:lnSpc>
              <a:spcBef>
                <a:spcPts val="600"/>
              </a:spcBef>
              <a:spcAft>
                <a:spcPts val="0"/>
              </a:spcAft>
              <a:buSzPts val="1800"/>
              <a:buChar char="▫"/>
            </a:pPr>
            <a:r>
              <a:rPr lang="en-US" sz="1800" dirty="0"/>
              <a:t>1. </a:t>
            </a:r>
            <a:r>
              <a:rPr lang="zh-CN" altLang="en-US" sz="1800" dirty="0"/>
              <a:t>使用已有睁闭眼特征数据集（</a:t>
            </a:r>
            <a:r>
              <a:rPr lang="en-US" altLang="zh-CN" sz="1800" dirty="0"/>
              <a:t>n=15000+</a:t>
            </a:r>
            <a:r>
              <a:rPr lang="zh-CN" altLang="en-US" sz="1800" dirty="0"/>
              <a:t>）</a:t>
            </a:r>
            <a:endParaRPr lang="en-US" altLang="zh-CN" sz="1800" dirty="0"/>
          </a:p>
          <a:p>
            <a:pPr lvl="1" indent="-342900">
              <a:lnSpc>
                <a:spcPct val="115000"/>
              </a:lnSpc>
              <a:spcBef>
                <a:spcPts val="600"/>
              </a:spcBef>
              <a:buSzPts val="1800"/>
            </a:pPr>
            <a:r>
              <a:rPr lang="zh-CN" altLang="en-US" sz="1050" dirty="0"/>
              <a:t>判断是否需要进行</a:t>
            </a:r>
            <a:r>
              <a:rPr lang="en-US" altLang="zh-CN" sz="1050" dirty="0"/>
              <a:t>PCA</a:t>
            </a:r>
            <a:r>
              <a:rPr lang="zh-CN" altLang="en-US" sz="1050" dirty="0"/>
              <a:t>，给出理由</a:t>
            </a:r>
            <a:endParaRPr lang="en-US" altLang="zh-CN" sz="1050" dirty="0"/>
          </a:p>
          <a:p>
            <a:pPr lvl="1" indent="-342900">
              <a:lnSpc>
                <a:spcPct val="115000"/>
              </a:lnSpc>
              <a:spcBef>
                <a:spcPts val="600"/>
              </a:spcBef>
              <a:buSzPts val="1800"/>
            </a:pPr>
            <a:r>
              <a:rPr lang="zh-CN" altLang="en-US" sz="1050" dirty="0"/>
              <a:t>如果需要进行</a:t>
            </a:r>
            <a:r>
              <a:rPr lang="en-US" altLang="zh-CN" sz="1050" dirty="0"/>
              <a:t>PCA</a:t>
            </a:r>
            <a:r>
              <a:rPr lang="zh-CN" altLang="en-US" sz="1050" dirty="0"/>
              <a:t>，则执行</a:t>
            </a:r>
            <a:r>
              <a:rPr lang="en-US" altLang="zh-CN" sz="1050" dirty="0"/>
              <a:t>PCA</a:t>
            </a:r>
            <a:r>
              <a:rPr lang="zh-CN" altLang="en-US" sz="1050" dirty="0"/>
              <a:t>，给出结果</a:t>
            </a:r>
            <a:endParaRPr lang="en-US" altLang="zh-CN" sz="1050" dirty="0"/>
          </a:p>
          <a:p>
            <a:pPr lvl="1" indent="-342900">
              <a:lnSpc>
                <a:spcPct val="115000"/>
              </a:lnSpc>
              <a:spcBef>
                <a:spcPts val="600"/>
              </a:spcBef>
              <a:buSzPts val="1800"/>
            </a:pPr>
            <a:endParaRPr lang="en-US" altLang="zh-CN" sz="1800" dirty="0"/>
          </a:p>
          <a:p>
            <a:pPr marL="457200" lvl="0" indent="-342900" algn="l" rtl="0">
              <a:lnSpc>
                <a:spcPct val="115000"/>
              </a:lnSpc>
              <a:spcBef>
                <a:spcPts val="600"/>
              </a:spcBef>
              <a:spcAft>
                <a:spcPts val="0"/>
              </a:spcAft>
              <a:buSzPts val="1800"/>
              <a:buChar char="▫"/>
            </a:pPr>
            <a:r>
              <a:rPr lang="en-US" altLang="zh-CN" sz="1800" dirty="0"/>
              <a:t>2. </a:t>
            </a:r>
            <a:r>
              <a:rPr lang="zh-CN" altLang="en-US" sz="1800" dirty="0"/>
              <a:t>使用已有课程</a:t>
            </a:r>
            <a:r>
              <a:rPr lang="en-US" altLang="zh-CN" sz="1800" dirty="0"/>
              <a:t>-</a:t>
            </a:r>
            <a:r>
              <a:rPr lang="zh-CN" altLang="en-US" sz="1800" dirty="0"/>
              <a:t>能力相关性矩阵（</a:t>
            </a:r>
            <a:r>
              <a:rPr lang="en-US" altLang="zh-CN" sz="1800" dirty="0"/>
              <a:t>n=150+</a:t>
            </a:r>
            <a:r>
              <a:rPr lang="zh-CN" altLang="en-US" sz="1800" dirty="0"/>
              <a:t>）</a:t>
            </a:r>
            <a:endParaRPr lang="en-US" altLang="zh-CN" sz="1800" dirty="0"/>
          </a:p>
          <a:p>
            <a:pPr lvl="1" indent="-342900">
              <a:lnSpc>
                <a:spcPct val="115000"/>
              </a:lnSpc>
              <a:spcBef>
                <a:spcPts val="600"/>
              </a:spcBef>
              <a:buSzPts val="1800"/>
            </a:pPr>
            <a:r>
              <a:rPr lang="zh-CN" altLang="en-US" sz="1100" dirty="0"/>
              <a:t>判断是否需要进行</a:t>
            </a:r>
            <a:r>
              <a:rPr lang="en-US" altLang="zh-CN" sz="1100" dirty="0"/>
              <a:t>EFA</a:t>
            </a:r>
            <a:r>
              <a:rPr lang="zh-CN" altLang="en-US" sz="1100" dirty="0"/>
              <a:t>，给出理由</a:t>
            </a:r>
            <a:endParaRPr lang="en-US" altLang="zh-CN" sz="1100" dirty="0"/>
          </a:p>
          <a:p>
            <a:pPr lvl="1" indent="-342900">
              <a:lnSpc>
                <a:spcPct val="115000"/>
              </a:lnSpc>
              <a:spcBef>
                <a:spcPts val="600"/>
              </a:spcBef>
              <a:buSzPts val="1800"/>
            </a:pPr>
            <a:r>
              <a:rPr lang="zh-CN" altLang="en-US" sz="1100" dirty="0"/>
              <a:t>这个数据集有违反</a:t>
            </a:r>
            <a:r>
              <a:rPr lang="en-US" altLang="zh-CN" sz="1100" dirty="0"/>
              <a:t>EFA</a:t>
            </a:r>
            <a:r>
              <a:rPr lang="zh-CN" altLang="en-US" sz="1100" dirty="0"/>
              <a:t>基本思路的地方吗？</a:t>
            </a:r>
            <a:endParaRPr lang="en-US" altLang="zh-CN" sz="1100" dirty="0"/>
          </a:p>
          <a:p>
            <a:pPr lvl="1" indent="-342900">
              <a:lnSpc>
                <a:spcPct val="115000"/>
              </a:lnSpc>
              <a:spcBef>
                <a:spcPts val="600"/>
              </a:spcBef>
              <a:buSzPts val="1800"/>
            </a:pPr>
            <a:r>
              <a:rPr lang="zh-CN" altLang="en-US" sz="1100" dirty="0"/>
              <a:t>如果需要进行</a:t>
            </a:r>
            <a:r>
              <a:rPr lang="en-US" altLang="zh-CN" sz="1100" dirty="0"/>
              <a:t>EFA</a:t>
            </a:r>
            <a:r>
              <a:rPr lang="zh-CN" altLang="en-US" sz="1100" dirty="0"/>
              <a:t>，则列出</a:t>
            </a:r>
            <a:r>
              <a:rPr lang="en-US" altLang="zh-CN" sz="1100" dirty="0"/>
              <a:t>EFA</a:t>
            </a:r>
            <a:r>
              <a:rPr lang="zh-CN" altLang="en-US" sz="1100" dirty="0"/>
              <a:t>的基本分析流程通道，并附上理由。</a:t>
            </a:r>
            <a:endParaRPr lang="en-US" altLang="zh-CN" sz="1100" dirty="0"/>
          </a:p>
          <a:p>
            <a:pPr lvl="1" indent="-342900">
              <a:lnSpc>
                <a:spcPct val="115000"/>
              </a:lnSpc>
              <a:spcBef>
                <a:spcPts val="600"/>
              </a:spcBef>
              <a:buSzPts val="1800"/>
            </a:pPr>
            <a:r>
              <a:rPr lang="zh-CN" altLang="en-US" sz="1100" dirty="0"/>
              <a:t>执行每个基本分析流程。</a:t>
            </a:r>
            <a:endParaRPr lang="en-US" altLang="zh-CN" sz="1100" dirty="0"/>
          </a:p>
          <a:p>
            <a:pPr lvl="1" indent="-342900">
              <a:lnSpc>
                <a:spcPct val="115000"/>
              </a:lnSpc>
              <a:spcBef>
                <a:spcPts val="600"/>
              </a:spcBef>
              <a:buSzPts val="1800"/>
            </a:pPr>
            <a:r>
              <a:rPr lang="zh-CN" altLang="en-US" sz="1100" dirty="0"/>
              <a:t>报告每个基本分析流程。</a:t>
            </a:r>
          </a:p>
        </p:txBody>
      </p:sp>
      <p:sp>
        <p:nvSpPr>
          <p:cNvPr id="5" name="Google Shape;373;p37">
            <a:extLst>
              <a:ext uri="{FF2B5EF4-FFF2-40B4-BE49-F238E27FC236}">
                <a16:creationId xmlns:a16="http://schemas.microsoft.com/office/drawing/2014/main" id="{77EA4DD5-A6C3-4321-A2E6-A7B1B9BB8771}"/>
              </a:ext>
            </a:extLst>
          </p:cNvPr>
          <p:cNvSpPr txBox="1"/>
          <p:nvPr/>
        </p:nvSpPr>
        <p:spPr>
          <a:xfrm>
            <a:off x="131189" y="69083"/>
            <a:ext cx="7429200" cy="202222"/>
          </a:xfrm>
          <a:prstGeom prst="rect">
            <a:avLst/>
          </a:prstGeom>
          <a:noFill/>
          <a:ln>
            <a:noFill/>
          </a:ln>
        </p:spPr>
        <p:txBody>
          <a:bodyPr spcFirstLastPara="1" wrap="square" lIns="0" tIns="0" rIns="0" bIns="0" anchor="t" anchorCtr="0">
            <a:noAutofit/>
          </a:bodyPr>
          <a:lstStyle/>
          <a:p>
            <a:pPr lvl="0">
              <a:buClr>
                <a:schemeClr val="dk1"/>
              </a:buClr>
              <a:buSzPts val="1100"/>
            </a:pPr>
            <a:r>
              <a:rPr lang="zh-CN" altLang="en-US" sz="1200" dirty="0">
                <a:solidFill>
                  <a:schemeClr val="lt2"/>
                </a:solidFill>
                <a:latin typeface="Titillium Web Light"/>
                <a:sym typeface="Titillium Web Light"/>
              </a:rPr>
              <a:t>所有的文件均可在</a:t>
            </a:r>
            <a:r>
              <a:rPr lang="en-US" altLang="zh-CN" sz="1200" dirty="0">
                <a:solidFill>
                  <a:schemeClr val="lt2"/>
                </a:solidFill>
                <a:latin typeface="Titillium Web Light"/>
                <a:sym typeface="Titillium Web Light"/>
              </a:rPr>
              <a:t>SVN</a:t>
            </a:r>
            <a:r>
              <a:rPr lang="zh-CN" altLang="en-US" sz="1200" dirty="0">
                <a:solidFill>
                  <a:schemeClr val="lt2"/>
                </a:solidFill>
                <a:latin typeface="Titillium Web Light"/>
                <a:sym typeface="Titillium Web Light"/>
              </a:rPr>
              <a:t>下载。路径：</a:t>
            </a:r>
            <a:r>
              <a:rPr lang="en-US" altLang="zh-CN" sz="1200" dirty="0">
                <a:solidFill>
                  <a:schemeClr val="lt2"/>
                </a:solidFill>
                <a:latin typeface="Titillium Web Light"/>
                <a:sym typeface="Titillium Web Light"/>
              </a:rPr>
              <a:t>sci\other\04_Data\01_Data for statistics training\ 02_Dimension_reduction</a:t>
            </a:r>
          </a:p>
          <a:p>
            <a:pPr lvl="0">
              <a:buClr>
                <a:schemeClr val="dk1"/>
              </a:buClr>
              <a:buSzPts val="1100"/>
            </a:pPr>
            <a:endParaRPr lang="en-US" altLang="zh-CN" sz="1200" dirty="0">
              <a:solidFill>
                <a:schemeClr val="lt2"/>
              </a:solidFill>
              <a:latin typeface="Titillium Web Light"/>
              <a:sym typeface="Titillium Web Light"/>
            </a:endParaRPr>
          </a:p>
          <a:p>
            <a:pPr>
              <a:buClr>
                <a:schemeClr val="dk1"/>
              </a:buClr>
              <a:buSzPts val="1100"/>
            </a:pPr>
            <a:r>
              <a:rPr lang="zh-CN" altLang="en-US" sz="1200" dirty="0">
                <a:solidFill>
                  <a:schemeClr val="lt2"/>
                </a:solidFill>
                <a:latin typeface="Titillium Web Light"/>
              </a:rPr>
              <a:t>课后作业写越多，同时越有道理分数越高，分数越高越能够在我这里换一杯价格越高的奶茶。</a:t>
            </a:r>
            <a:endParaRPr lang="en-US" altLang="zh-CN" sz="1200" dirty="0">
              <a:solidFill>
                <a:schemeClr val="lt2"/>
              </a:solidFill>
              <a:latin typeface="Titillium Web Light"/>
            </a:endParaRPr>
          </a:p>
          <a:p>
            <a:pPr lvl="0">
              <a:buClr>
                <a:schemeClr val="dk1"/>
              </a:buClr>
              <a:buSzPts val="1100"/>
            </a:pPr>
            <a:endParaRPr sz="1200" dirty="0">
              <a:solidFill>
                <a:schemeClr val="lt2"/>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200" dirty="0">
              <a:solidFill>
                <a:schemeClr val="lt2"/>
              </a:solidFill>
              <a:latin typeface="Titillium Web Light"/>
              <a:ea typeface="Titillium Web Light"/>
              <a:cs typeface="Titillium Web Light"/>
              <a:sym typeface="Titillium Web Light"/>
            </a:endParaRPr>
          </a:p>
        </p:txBody>
      </p:sp>
      <p:sp>
        <p:nvSpPr>
          <p:cNvPr id="6" name="灯片编号占位符 1">
            <a:extLst>
              <a:ext uri="{FF2B5EF4-FFF2-40B4-BE49-F238E27FC236}">
                <a16:creationId xmlns:a16="http://schemas.microsoft.com/office/drawing/2014/main" id="{F4BDD3EC-A4A2-4405-9C76-181B6F805159}"/>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59</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35475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回归中的构成问题</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171450" indent="-171450"/>
            <a:r>
              <a:rPr lang="zh-CN" altLang="en-US" sz="1200" dirty="0"/>
              <a:t>有</a:t>
            </a:r>
            <a:r>
              <a:rPr lang="en-US" altLang="zh-CN" sz="1200" dirty="0"/>
              <a:t>y</a:t>
            </a:r>
            <a:r>
              <a:rPr lang="zh-CN" altLang="en-US" sz="1200" dirty="0"/>
              <a:t>（很重要）</a:t>
            </a:r>
            <a:endParaRPr lang="en-US" altLang="zh-CN" sz="1200" dirty="0"/>
          </a:p>
          <a:p>
            <a:pPr marL="171450" indent="-171450"/>
            <a:r>
              <a:rPr lang="zh-CN" altLang="en-US" sz="1200" dirty="0"/>
              <a:t>有</a:t>
            </a:r>
            <a:r>
              <a:rPr lang="en-US" altLang="zh-CN" sz="1200" dirty="0"/>
              <a:t>x</a:t>
            </a:r>
            <a:r>
              <a:rPr lang="zh-CN" altLang="en-US" sz="1200" dirty="0"/>
              <a:t>（至少两个）</a:t>
            </a:r>
            <a:endParaRPr lang="en-US" altLang="zh-CN" sz="1200" dirty="0"/>
          </a:p>
          <a:p>
            <a:pPr marL="171450" indent="-171450"/>
            <a:endParaRPr lang="en-US" altLang="zh-CN" sz="1200" dirty="0"/>
          </a:p>
          <a:p>
            <a:pPr marL="171450" indent="-171450"/>
            <a:r>
              <a:rPr lang="en-US" altLang="zh-CN" sz="1200" dirty="0"/>
              <a:t>y</a:t>
            </a:r>
            <a:r>
              <a:rPr lang="zh-CN" altLang="en-US" sz="1200" dirty="0"/>
              <a:t>和</a:t>
            </a:r>
            <a:r>
              <a:rPr lang="en-US" altLang="zh-CN" sz="1200" dirty="0"/>
              <a:t>x</a:t>
            </a:r>
            <a:r>
              <a:rPr lang="zh-CN" altLang="en-US" sz="1200" dirty="0"/>
              <a:t>是什么关系？</a:t>
            </a:r>
            <a:endParaRPr lang="en-US" altLang="zh-CN"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313297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a:t>
            </a:r>
            <a:endParaRPr dirty="0"/>
          </a:p>
        </p:txBody>
      </p:sp>
      <p:sp>
        <p:nvSpPr>
          <p:cNvPr id="372" name="Google Shape;372;p37"/>
          <p:cNvSpPr txBox="1">
            <a:spLocks noGrp="1"/>
          </p:cNvSpPr>
          <p:nvPr>
            <p:ph type="body" idx="1"/>
          </p:nvPr>
        </p:nvSpPr>
        <p:spPr>
          <a:xfrm>
            <a:off x="975250" y="1575120"/>
            <a:ext cx="7193400" cy="3499297"/>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Char char="▫"/>
            </a:pPr>
            <a:r>
              <a:rPr lang="en-US" sz="1800" dirty="0"/>
              <a:t>3.</a:t>
            </a:r>
            <a:r>
              <a:rPr lang="zh-CN" altLang="en-US" sz="1800" dirty="0"/>
              <a:t>（可选）对已有多通道数据集（</a:t>
            </a:r>
            <a:r>
              <a:rPr lang="en-US" altLang="zh-CN" sz="1800" dirty="0"/>
              <a:t>NE</a:t>
            </a:r>
            <a:r>
              <a:rPr lang="zh-CN" altLang="en-US" sz="1800" dirty="0"/>
              <a:t>）进行独立成分分析</a:t>
            </a:r>
            <a:endParaRPr lang="en-US" altLang="zh-CN" sz="1800" dirty="0"/>
          </a:p>
          <a:p>
            <a:pPr lvl="1" indent="-342900">
              <a:lnSpc>
                <a:spcPct val="115000"/>
              </a:lnSpc>
              <a:spcBef>
                <a:spcPts val="600"/>
              </a:spcBef>
              <a:buSzPts val="1800"/>
            </a:pPr>
            <a:r>
              <a:rPr lang="zh-CN" altLang="en-US" sz="1050" dirty="0"/>
              <a:t>这个我也不会，可能也不是我来批改（我自己也要学）</a:t>
            </a:r>
            <a:endParaRPr lang="en-US" altLang="zh-CN" sz="1050" dirty="0"/>
          </a:p>
          <a:p>
            <a:pPr lvl="1" indent="-342900">
              <a:lnSpc>
                <a:spcPct val="115000"/>
              </a:lnSpc>
              <a:spcBef>
                <a:spcPts val="600"/>
              </a:spcBef>
              <a:buSzPts val="1800"/>
            </a:pPr>
            <a:r>
              <a:rPr lang="en-US" altLang="zh-CN" sz="1050" dirty="0"/>
              <a:t>SPSS</a:t>
            </a:r>
            <a:r>
              <a:rPr lang="zh-CN" altLang="en-US" sz="1050" dirty="0"/>
              <a:t>不能做，而且我数据集还没准备</a:t>
            </a:r>
            <a:endParaRPr lang="en-US" altLang="zh-CN" sz="1050" dirty="0"/>
          </a:p>
          <a:p>
            <a:pPr lvl="1" indent="-342900">
              <a:lnSpc>
                <a:spcPct val="115000"/>
              </a:lnSpc>
              <a:spcBef>
                <a:spcPts val="600"/>
              </a:spcBef>
              <a:buSzPts val="1800"/>
            </a:pPr>
            <a:r>
              <a:rPr lang="zh-CN" altLang="en-US" sz="1050" dirty="0"/>
              <a:t>已知信息</a:t>
            </a:r>
            <a:r>
              <a:rPr lang="en-US" altLang="zh-CN" sz="1050" dirty="0"/>
              <a:t>R</a:t>
            </a:r>
            <a:r>
              <a:rPr lang="zh-CN" altLang="en-US" sz="1050" dirty="0"/>
              <a:t>语言</a:t>
            </a:r>
            <a:r>
              <a:rPr lang="en-US" altLang="zh-CN" sz="1050" dirty="0"/>
              <a:t>caret</a:t>
            </a:r>
            <a:r>
              <a:rPr lang="zh-CN" altLang="en-US" sz="1050" dirty="0"/>
              <a:t>包可以，</a:t>
            </a:r>
            <a:r>
              <a:rPr lang="en-US" altLang="zh-CN" sz="1050" dirty="0"/>
              <a:t>Python</a:t>
            </a:r>
            <a:r>
              <a:rPr lang="zh-CN" altLang="en-US" sz="1050" dirty="0"/>
              <a:t>的话</a:t>
            </a:r>
            <a:r>
              <a:rPr lang="en-US" altLang="zh-CN" sz="1050" dirty="0" err="1"/>
              <a:t>mne</a:t>
            </a:r>
            <a:r>
              <a:rPr lang="zh-CN" altLang="en-US" sz="1050" dirty="0"/>
              <a:t>包可以</a:t>
            </a:r>
            <a:endParaRPr lang="en-US" altLang="zh-CN" sz="1050" dirty="0"/>
          </a:p>
          <a:p>
            <a:pPr lvl="1" indent="-342900">
              <a:lnSpc>
                <a:spcPct val="115000"/>
              </a:lnSpc>
              <a:spcBef>
                <a:spcPts val="600"/>
              </a:spcBef>
              <a:buSzPts val="1800"/>
            </a:pPr>
            <a:endParaRPr lang="en-US" altLang="zh-CN" sz="1050" dirty="0"/>
          </a:p>
          <a:p>
            <a:pPr indent="-342900">
              <a:lnSpc>
                <a:spcPct val="115000"/>
              </a:lnSpc>
              <a:spcBef>
                <a:spcPts val="0"/>
              </a:spcBef>
              <a:buSzPts val="1800"/>
            </a:pPr>
            <a:r>
              <a:rPr lang="en-US" altLang="zh-CN" sz="1800" dirty="0"/>
              <a:t>4. </a:t>
            </a:r>
            <a:r>
              <a:rPr lang="zh-CN" altLang="en-US" sz="1800" dirty="0"/>
              <a:t>执行一个任意的其他的，不常见的，（难太多的）降维技术</a:t>
            </a:r>
            <a:endParaRPr lang="en-US" altLang="zh-CN" sz="1800" dirty="0"/>
          </a:p>
          <a:p>
            <a:pPr lvl="1" indent="-342900">
              <a:lnSpc>
                <a:spcPct val="115000"/>
              </a:lnSpc>
              <a:spcBef>
                <a:spcPts val="600"/>
              </a:spcBef>
              <a:buSzPts val="1800"/>
            </a:pPr>
            <a:r>
              <a:rPr lang="zh-CN" altLang="en-US" sz="1050" dirty="0"/>
              <a:t>比如回归（虽然不常用），并给出合理解释，为什么这个算降维，怎么降</a:t>
            </a:r>
            <a:endParaRPr lang="en-US" altLang="zh-CN" sz="1050" dirty="0"/>
          </a:p>
          <a:p>
            <a:pPr lvl="1" indent="-342900">
              <a:lnSpc>
                <a:spcPct val="115000"/>
              </a:lnSpc>
              <a:spcBef>
                <a:spcPts val="600"/>
              </a:spcBef>
              <a:buSzPts val="1800"/>
            </a:pPr>
            <a:r>
              <a:rPr lang="zh-CN" altLang="en-US" sz="1050" dirty="0"/>
              <a:t>矩阵分解（？）</a:t>
            </a:r>
            <a:endParaRPr lang="en-US" altLang="zh-CN" sz="1050" dirty="0"/>
          </a:p>
          <a:p>
            <a:pPr lvl="1" indent="-342900">
              <a:lnSpc>
                <a:spcPct val="115000"/>
              </a:lnSpc>
              <a:spcBef>
                <a:spcPts val="600"/>
              </a:spcBef>
              <a:buSzPts val="1800"/>
            </a:pPr>
            <a:r>
              <a:rPr lang="en-US" altLang="zh-CN" sz="1050" dirty="0"/>
              <a:t>Discriminant Analysis Feature Extraction</a:t>
            </a:r>
            <a:r>
              <a:rPr lang="zh-CN" altLang="en-US" sz="1050" dirty="0"/>
              <a:t>（？）</a:t>
            </a:r>
            <a:endParaRPr lang="en-US" altLang="zh-CN" sz="1050" dirty="0"/>
          </a:p>
        </p:txBody>
      </p:sp>
      <p:sp>
        <p:nvSpPr>
          <p:cNvPr id="5" name="Google Shape;373;p37">
            <a:extLst>
              <a:ext uri="{FF2B5EF4-FFF2-40B4-BE49-F238E27FC236}">
                <a16:creationId xmlns:a16="http://schemas.microsoft.com/office/drawing/2014/main" id="{20610B54-7CA8-437F-B758-356B76A29912}"/>
              </a:ext>
            </a:extLst>
          </p:cNvPr>
          <p:cNvSpPr txBox="1"/>
          <p:nvPr/>
        </p:nvSpPr>
        <p:spPr>
          <a:xfrm>
            <a:off x="131189" y="69083"/>
            <a:ext cx="7429200" cy="202222"/>
          </a:xfrm>
          <a:prstGeom prst="rect">
            <a:avLst/>
          </a:prstGeom>
          <a:noFill/>
          <a:ln>
            <a:noFill/>
          </a:ln>
        </p:spPr>
        <p:txBody>
          <a:bodyPr spcFirstLastPara="1" wrap="square" lIns="0" tIns="0" rIns="0" bIns="0" anchor="t" anchorCtr="0">
            <a:noAutofit/>
          </a:bodyPr>
          <a:lstStyle/>
          <a:p>
            <a:pPr lvl="0">
              <a:buClr>
                <a:schemeClr val="dk1"/>
              </a:buClr>
              <a:buSzPts val="1100"/>
            </a:pPr>
            <a:r>
              <a:rPr lang="zh-CN" altLang="en-US" sz="1200" dirty="0">
                <a:solidFill>
                  <a:schemeClr val="lt2"/>
                </a:solidFill>
                <a:latin typeface="Titillium Web Light"/>
                <a:ea typeface="Titillium Web Light"/>
                <a:cs typeface="Titillium Web Light"/>
                <a:sym typeface="Titillium Web Light"/>
              </a:rPr>
              <a:t>所有的文件均可在</a:t>
            </a:r>
            <a:r>
              <a:rPr lang="en-US" altLang="zh-CN" sz="1200" dirty="0">
                <a:solidFill>
                  <a:schemeClr val="lt2"/>
                </a:solidFill>
                <a:latin typeface="Titillium Web Light"/>
                <a:ea typeface="Titillium Web Light"/>
                <a:cs typeface="Titillium Web Light"/>
                <a:sym typeface="Titillium Web Light"/>
              </a:rPr>
              <a:t>SVN</a:t>
            </a:r>
            <a:r>
              <a:rPr lang="zh-CN" altLang="en-US" sz="1200" dirty="0">
                <a:solidFill>
                  <a:schemeClr val="lt2"/>
                </a:solidFill>
                <a:latin typeface="Titillium Web Light"/>
                <a:ea typeface="Titillium Web Light"/>
                <a:cs typeface="Titillium Web Light"/>
                <a:sym typeface="Titillium Web Light"/>
              </a:rPr>
              <a:t>下载。路径：</a:t>
            </a:r>
            <a:r>
              <a:rPr lang="en-US" altLang="zh-CN" sz="1200" dirty="0">
                <a:solidFill>
                  <a:schemeClr val="lt2"/>
                </a:solidFill>
                <a:latin typeface="Titillium Web Light"/>
                <a:ea typeface="Titillium Web Light"/>
                <a:cs typeface="Titillium Web Light"/>
                <a:sym typeface="Titillium Web Light"/>
              </a:rPr>
              <a:t>sci\other\04_Data\01_Data for statistics training\ 02_Dimension_reduction</a:t>
            </a:r>
            <a:endParaRPr sz="1200" dirty="0">
              <a:solidFill>
                <a:schemeClr val="lt2"/>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200" dirty="0">
              <a:solidFill>
                <a:schemeClr val="lt2"/>
              </a:solidFill>
              <a:latin typeface="Titillium Web Light"/>
              <a:ea typeface="Titillium Web Light"/>
              <a:cs typeface="Titillium Web Light"/>
              <a:sym typeface="Titillium Web Light"/>
            </a:endParaRPr>
          </a:p>
        </p:txBody>
      </p:sp>
      <p:sp>
        <p:nvSpPr>
          <p:cNvPr id="6" name="灯片编号占位符 1">
            <a:extLst>
              <a:ext uri="{FF2B5EF4-FFF2-40B4-BE49-F238E27FC236}">
                <a16:creationId xmlns:a16="http://schemas.microsoft.com/office/drawing/2014/main" id="{CCF0FB43-F475-4010-B950-E5619BA7B74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60</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448472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ctrTitle" idx="4294967295"/>
          </p:nvPr>
        </p:nvSpPr>
        <p:spPr>
          <a:xfrm>
            <a:off x="3265400" y="1613150"/>
            <a:ext cx="4852800" cy="120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accent4"/>
                </a:solidFill>
              </a:rPr>
              <a:t>Thanks!</a:t>
            </a:r>
            <a:endParaRPr sz="9600" dirty="0">
              <a:solidFill>
                <a:schemeClr val="accent4"/>
              </a:solidFill>
            </a:endParaRPr>
          </a:p>
        </p:txBody>
      </p:sp>
      <p:sp>
        <p:nvSpPr>
          <p:cNvPr id="329" name="Google Shape;329;p35"/>
          <p:cNvSpPr txBox="1">
            <a:spLocks noGrp="1"/>
          </p:cNvSpPr>
          <p:nvPr>
            <p:ph type="subTitle" idx="4294967295"/>
          </p:nvPr>
        </p:nvSpPr>
        <p:spPr>
          <a:xfrm>
            <a:off x="3265400" y="2767748"/>
            <a:ext cx="4852800" cy="762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sz="1800" b="1" dirty="0">
                <a:solidFill>
                  <a:schemeClr val="dk1"/>
                </a:solidFill>
                <a:latin typeface="Titillium Web"/>
                <a:ea typeface="Titillium Web"/>
                <a:cs typeface="Titillium Web"/>
                <a:sym typeface="Titillium Web"/>
              </a:rPr>
              <a:t>有问题请随时邮件：</a:t>
            </a:r>
            <a:endParaRPr lang="en-US" sz="1800" b="1" dirty="0">
              <a:solidFill>
                <a:schemeClr val="dk1"/>
              </a:solidFill>
              <a:latin typeface="Titillium Web"/>
              <a:ea typeface="Titillium Web"/>
              <a:cs typeface="Titillium Web"/>
              <a:sym typeface="Titillium Web"/>
            </a:endParaRPr>
          </a:p>
          <a:p>
            <a:pPr marL="0" indent="0">
              <a:buNone/>
            </a:pPr>
            <a:r>
              <a:rPr lang="en-US" altLang="zh-CN" sz="1800" dirty="0">
                <a:solidFill>
                  <a:schemeClr val="dk1"/>
                </a:solidFill>
              </a:rPr>
              <a:t>xi.chen.xmfls@hotmail.com</a:t>
            </a:r>
            <a:endParaRPr lang="en-US" sz="1800" dirty="0">
              <a:solidFill>
                <a:schemeClr val="dk1"/>
              </a:solidFill>
            </a:endParaRPr>
          </a:p>
        </p:txBody>
      </p:sp>
      <p:cxnSp>
        <p:nvCxnSpPr>
          <p:cNvPr id="330" name="Google Shape;330;p35"/>
          <p:cNvCxnSpPr/>
          <p:nvPr/>
        </p:nvCxnSpPr>
        <p:spPr>
          <a:xfrm>
            <a:off x="0" y="2571750"/>
            <a:ext cx="1144800" cy="0"/>
          </a:xfrm>
          <a:prstGeom prst="straightConnector1">
            <a:avLst/>
          </a:prstGeom>
          <a:noFill/>
          <a:ln w="9525" cap="flat" cmpd="sng">
            <a:solidFill>
              <a:schemeClr val="accent4"/>
            </a:solidFill>
            <a:prstDash val="solid"/>
            <a:round/>
            <a:headEnd type="none" w="med" len="med"/>
            <a:tailEnd type="none" w="med" len="med"/>
          </a:ln>
        </p:spPr>
      </p:cxnSp>
      <p:sp>
        <p:nvSpPr>
          <p:cNvPr id="331" name="Google Shape;331;p35"/>
          <p:cNvSpPr/>
          <p:nvPr/>
        </p:nvSpPr>
        <p:spPr>
          <a:xfrm>
            <a:off x="1152300" y="1649850"/>
            <a:ext cx="1843800" cy="1843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5"/>
          <p:cNvGrpSpPr/>
          <p:nvPr/>
        </p:nvGrpSpPr>
        <p:grpSpPr>
          <a:xfrm>
            <a:off x="1491429" y="2052012"/>
            <a:ext cx="1165552" cy="1039477"/>
            <a:chOff x="3927500" y="301425"/>
            <a:chExt cx="461550" cy="411625"/>
          </a:xfrm>
        </p:grpSpPr>
        <p:sp>
          <p:nvSpPr>
            <p:cNvPr id="333" name="Google Shape;333;p35"/>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8152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5AA8C6-CF8D-4ACD-9205-43851F8D45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114546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grpSp>
        <p:nvGrpSpPr>
          <p:cNvPr id="672" name="Google Shape;672;p48"/>
          <p:cNvGrpSpPr/>
          <p:nvPr/>
        </p:nvGrpSpPr>
        <p:grpSpPr>
          <a:xfrm>
            <a:off x="348747" y="333019"/>
            <a:ext cx="342903" cy="447293"/>
            <a:chOff x="590250" y="244200"/>
            <a:chExt cx="407975" cy="532175"/>
          </a:xfrm>
        </p:grpSpPr>
        <p:sp>
          <p:nvSpPr>
            <p:cNvPr id="673" name="Google Shape;673;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8"/>
          <p:cNvGrpSpPr/>
          <p:nvPr/>
        </p:nvGrpSpPr>
        <p:grpSpPr>
          <a:xfrm>
            <a:off x="901439" y="399041"/>
            <a:ext cx="372594" cy="310144"/>
            <a:chOff x="1247825" y="322750"/>
            <a:chExt cx="443300" cy="369000"/>
          </a:xfrm>
        </p:grpSpPr>
        <p:sp>
          <p:nvSpPr>
            <p:cNvPr id="688" name="Google Shape;688;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8"/>
          <p:cNvGrpSpPr/>
          <p:nvPr/>
        </p:nvGrpSpPr>
        <p:grpSpPr>
          <a:xfrm>
            <a:off x="1474618" y="397507"/>
            <a:ext cx="356204" cy="313212"/>
            <a:chOff x="1929775" y="320925"/>
            <a:chExt cx="423800" cy="372650"/>
          </a:xfrm>
        </p:grpSpPr>
        <p:sp>
          <p:nvSpPr>
            <p:cNvPr id="694" name="Google Shape;694;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48"/>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48"/>
          <p:cNvGrpSpPr/>
          <p:nvPr/>
        </p:nvGrpSpPr>
        <p:grpSpPr>
          <a:xfrm>
            <a:off x="3744262" y="362185"/>
            <a:ext cx="336767" cy="383835"/>
            <a:chOff x="4630125" y="278900"/>
            <a:chExt cx="400675" cy="456675"/>
          </a:xfrm>
        </p:grpSpPr>
        <p:sp>
          <p:nvSpPr>
            <p:cNvPr id="702" name="Google Shape;702;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8"/>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48"/>
          <p:cNvGrpSpPr/>
          <p:nvPr/>
        </p:nvGrpSpPr>
        <p:grpSpPr>
          <a:xfrm>
            <a:off x="353874" y="908741"/>
            <a:ext cx="342882" cy="418128"/>
            <a:chOff x="596350" y="929175"/>
            <a:chExt cx="407950" cy="497475"/>
          </a:xfrm>
        </p:grpSpPr>
        <p:sp>
          <p:nvSpPr>
            <p:cNvPr id="708" name="Google Shape;708;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8"/>
          <p:cNvGrpSpPr/>
          <p:nvPr/>
        </p:nvGrpSpPr>
        <p:grpSpPr>
          <a:xfrm>
            <a:off x="1478190" y="969656"/>
            <a:ext cx="349060" cy="298882"/>
            <a:chOff x="1934025" y="1001650"/>
            <a:chExt cx="415300" cy="355600"/>
          </a:xfrm>
        </p:grpSpPr>
        <p:sp>
          <p:nvSpPr>
            <p:cNvPr id="716" name="Google Shape;716;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48"/>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48"/>
          <p:cNvGrpSpPr/>
          <p:nvPr/>
        </p:nvGrpSpPr>
        <p:grpSpPr>
          <a:xfrm>
            <a:off x="4302585" y="947131"/>
            <a:ext cx="350068" cy="350573"/>
            <a:chOff x="5294400" y="974850"/>
            <a:chExt cx="416500" cy="417100"/>
          </a:xfrm>
        </p:grpSpPr>
        <p:sp>
          <p:nvSpPr>
            <p:cNvPr id="725" name="Google Shape;725;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48"/>
          <p:cNvGrpSpPr/>
          <p:nvPr/>
        </p:nvGrpSpPr>
        <p:grpSpPr>
          <a:xfrm>
            <a:off x="4825607" y="907732"/>
            <a:ext cx="433992" cy="422729"/>
            <a:chOff x="5916675" y="927975"/>
            <a:chExt cx="516350" cy="502950"/>
          </a:xfrm>
        </p:grpSpPr>
        <p:sp>
          <p:nvSpPr>
            <p:cNvPr id="728" name="Google Shape;72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48"/>
          <p:cNvGrpSpPr/>
          <p:nvPr/>
        </p:nvGrpSpPr>
        <p:grpSpPr>
          <a:xfrm>
            <a:off x="327251" y="1557145"/>
            <a:ext cx="391001" cy="264085"/>
            <a:chOff x="564675" y="1700625"/>
            <a:chExt cx="465200" cy="314200"/>
          </a:xfrm>
        </p:grpSpPr>
        <p:sp>
          <p:nvSpPr>
            <p:cNvPr id="731" name="Google Shape;731;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8"/>
          <p:cNvGrpSpPr/>
          <p:nvPr/>
        </p:nvGrpSpPr>
        <p:grpSpPr>
          <a:xfrm>
            <a:off x="892235" y="1492657"/>
            <a:ext cx="391001" cy="382827"/>
            <a:chOff x="1236875" y="1623900"/>
            <a:chExt cx="465200" cy="455475"/>
          </a:xfrm>
        </p:grpSpPr>
        <p:sp>
          <p:nvSpPr>
            <p:cNvPr id="735" name="Google Shape;735;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8"/>
          <p:cNvGrpSpPr/>
          <p:nvPr/>
        </p:nvGrpSpPr>
        <p:grpSpPr>
          <a:xfrm>
            <a:off x="1469490" y="1500852"/>
            <a:ext cx="366458" cy="366437"/>
            <a:chOff x="1923675" y="1633650"/>
            <a:chExt cx="436000" cy="435975"/>
          </a:xfrm>
        </p:grpSpPr>
        <p:sp>
          <p:nvSpPr>
            <p:cNvPr id="743" name="Google Shape;743;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48"/>
          <p:cNvGrpSpPr/>
          <p:nvPr/>
        </p:nvGrpSpPr>
        <p:grpSpPr>
          <a:xfrm>
            <a:off x="2032941" y="1499318"/>
            <a:ext cx="369505" cy="369505"/>
            <a:chOff x="2594050" y="1631825"/>
            <a:chExt cx="439625" cy="439625"/>
          </a:xfrm>
        </p:grpSpPr>
        <p:sp>
          <p:nvSpPr>
            <p:cNvPr id="750" name="Google Shape;750;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48"/>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48"/>
          <p:cNvGrpSpPr/>
          <p:nvPr/>
        </p:nvGrpSpPr>
        <p:grpSpPr>
          <a:xfrm>
            <a:off x="3197706" y="1471687"/>
            <a:ext cx="299911" cy="424768"/>
            <a:chOff x="3979850" y="1598950"/>
            <a:chExt cx="356825" cy="505375"/>
          </a:xfrm>
        </p:grpSpPr>
        <p:sp>
          <p:nvSpPr>
            <p:cNvPr id="756" name="Google Shape;756;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8"/>
          <p:cNvGrpSpPr/>
          <p:nvPr/>
        </p:nvGrpSpPr>
        <p:grpSpPr>
          <a:xfrm>
            <a:off x="3715096" y="1562776"/>
            <a:ext cx="395098" cy="242589"/>
            <a:chOff x="4595425" y="1707325"/>
            <a:chExt cx="470075" cy="288625"/>
          </a:xfrm>
        </p:grpSpPr>
        <p:sp>
          <p:nvSpPr>
            <p:cNvPr id="759" name="Google Shape;759;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8"/>
          <p:cNvGrpSpPr/>
          <p:nvPr/>
        </p:nvGrpSpPr>
        <p:grpSpPr>
          <a:xfrm>
            <a:off x="4299013" y="1503416"/>
            <a:ext cx="357234" cy="361310"/>
            <a:chOff x="5290150" y="1636700"/>
            <a:chExt cx="425025" cy="429875"/>
          </a:xfrm>
        </p:grpSpPr>
        <p:sp>
          <p:nvSpPr>
            <p:cNvPr id="765" name="Google Shape;765;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8"/>
          <p:cNvGrpSpPr/>
          <p:nvPr/>
        </p:nvGrpSpPr>
        <p:grpSpPr>
          <a:xfrm>
            <a:off x="4862967" y="1492657"/>
            <a:ext cx="359272" cy="376691"/>
            <a:chOff x="5961125" y="1623900"/>
            <a:chExt cx="427450" cy="448175"/>
          </a:xfrm>
        </p:grpSpPr>
        <p:sp>
          <p:nvSpPr>
            <p:cNvPr id="768" name="Google Shape;768;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48"/>
          <p:cNvGrpSpPr/>
          <p:nvPr/>
        </p:nvGrpSpPr>
        <p:grpSpPr>
          <a:xfrm>
            <a:off x="5415659" y="1502386"/>
            <a:ext cx="383835" cy="363369"/>
            <a:chOff x="6618700" y="1635475"/>
            <a:chExt cx="456675" cy="432325"/>
          </a:xfrm>
        </p:grpSpPr>
        <p:sp>
          <p:nvSpPr>
            <p:cNvPr id="776" name="Google Shape;776;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8"/>
          <p:cNvGrpSpPr/>
          <p:nvPr/>
        </p:nvGrpSpPr>
        <p:grpSpPr>
          <a:xfrm>
            <a:off x="370747" y="2085798"/>
            <a:ext cx="304009" cy="326513"/>
            <a:chOff x="616425" y="2329600"/>
            <a:chExt cx="361700" cy="388475"/>
          </a:xfrm>
        </p:grpSpPr>
        <p:sp>
          <p:nvSpPr>
            <p:cNvPr id="782" name="Google Shape;782;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48"/>
          <p:cNvGrpSpPr/>
          <p:nvPr/>
        </p:nvGrpSpPr>
        <p:grpSpPr>
          <a:xfrm>
            <a:off x="927557" y="2088866"/>
            <a:ext cx="320378" cy="320378"/>
            <a:chOff x="1278900" y="2333250"/>
            <a:chExt cx="381175" cy="381175"/>
          </a:xfrm>
        </p:grpSpPr>
        <p:sp>
          <p:nvSpPr>
            <p:cNvPr id="791" name="Google Shape;791;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48"/>
          <p:cNvGrpSpPr/>
          <p:nvPr/>
        </p:nvGrpSpPr>
        <p:grpSpPr>
          <a:xfrm>
            <a:off x="1492520" y="2088866"/>
            <a:ext cx="320399" cy="320378"/>
            <a:chOff x="1951075" y="2333250"/>
            <a:chExt cx="381200" cy="381175"/>
          </a:xfrm>
        </p:grpSpPr>
        <p:sp>
          <p:nvSpPr>
            <p:cNvPr id="796" name="Google Shape;796;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8"/>
          <p:cNvGrpSpPr/>
          <p:nvPr/>
        </p:nvGrpSpPr>
        <p:grpSpPr>
          <a:xfrm>
            <a:off x="2057504" y="2088866"/>
            <a:ext cx="320378" cy="320378"/>
            <a:chOff x="2623275" y="2333250"/>
            <a:chExt cx="381175" cy="381175"/>
          </a:xfrm>
        </p:grpSpPr>
        <p:sp>
          <p:nvSpPr>
            <p:cNvPr id="801" name="Google Shape;801;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48"/>
          <p:cNvGrpSpPr/>
          <p:nvPr/>
        </p:nvGrpSpPr>
        <p:grpSpPr>
          <a:xfrm>
            <a:off x="2697209" y="2033603"/>
            <a:ext cx="170937" cy="426827"/>
            <a:chOff x="3384375" y="2267500"/>
            <a:chExt cx="203375" cy="507825"/>
          </a:xfrm>
        </p:grpSpPr>
        <p:sp>
          <p:nvSpPr>
            <p:cNvPr id="806" name="Google Shape;806;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8"/>
          <p:cNvGrpSpPr/>
          <p:nvPr/>
        </p:nvGrpSpPr>
        <p:grpSpPr>
          <a:xfrm>
            <a:off x="3842516" y="2087836"/>
            <a:ext cx="140237" cy="318339"/>
            <a:chOff x="4747025" y="2332025"/>
            <a:chExt cx="166850" cy="378750"/>
          </a:xfrm>
        </p:grpSpPr>
        <p:sp>
          <p:nvSpPr>
            <p:cNvPr id="809" name="Google Shape;809;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48"/>
          <p:cNvGrpSpPr/>
          <p:nvPr/>
        </p:nvGrpSpPr>
        <p:grpSpPr>
          <a:xfrm>
            <a:off x="3274990" y="2035641"/>
            <a:ext cx="145343" cy="422729"/>
            <a:chOff x="4071800" y="2269925"/>
            <a:chExt cx="172925" cy="502950"/>
          </a:xfrm>
        </p:grpSpPr>
        <p:sp>
          <p:nvSpPr>
            <p:cNvPr id="812" name="Google Shape;812;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48"/>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48"/>
          <p:cNvGrpSpPr/>
          <p:nvPr/>
        </p:nvGrpSpPr>
        <p:grpSpPr>
          <a:xfrm>
            <a:off x="4872696" y="2086302"/>
            <a:ext cx="345971" cy="325505"/>
            <a:chOff x="5972700" y="2330200"/>
            <a:chExt cx="411625" cy="387275"/>
          </a:xfrm>
        </p:grpSpPr>
        <p:sp>
          <p:nvSpPr>
            <p:cNvPr id="816" name="Google Shape;816;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8"/>
          <p:cNvGrpSpPr/>
          <p:nvPr/>
        </p:nvGrpSpPr>
        <p:grpSpPr>
          <a:xfrm>
            <a:off x="467993" y="2614431"/>
            <a:ext cx="109538" cy="399195"/>
            <a:chOff x="732125" y="2958550"/>
            <a:chExt cx="130325" cy="474950"/>
          </a:xfrm>
        </p:grpSpPr>
        <p:sp>
          <p:nvSpPr>
            <p:cNvPr id="819" name="Google Shape;819;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8"/>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8"/>
          <p:cNvGrpSpPr/>
          <p:nvPr/>
        </p:nvGrpSpPr>
        <p:grpSpPr>
          <a:xfrm>
            <a:off x="2023737" y="2627227"/>
            <a:ext cx="387933" cy="367467"/>
            <a:chOff x="2583100" y="2973775"/>
            <a:chExt cx="461550" cy="437200"/>
          </a:xfrm>
        </p:grpSpPr>
        <p:sp>
          <p:nvSpPr>
            <p:cNvPr id="830" name="Google Shape;830;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48"/>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8"/>
          <p:cNvGrpSpPr/>
          <p:nvPr/>
        </p:nvGrpSpPr>
        <p:grpSpPr>
          <a:xfrm>
            <a:off x="4263186" y="2655384"/>
            <a:ext cx="435022" cy="323445"/>
            <a:chOff x="5247525" y="3007275"/>
            <a:chExt cx="517575" cy="384825"/>
          </a:xfrm>
        </p:grpSpPr>
        <p:sp>
          <p:nvSpPr>
            <p:cNvPr id="834" name="Google Shape;834;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8"/>
          <p:cNvGrpSpPr/>
          <p:nvPr/>
        </p:nvGrpSpPr>
        <p:grpSpPr>
          <a:xfrm>
            <a:off x="3174172" y="2636956"/>
            <a:ext cx="342882" cy="350068"/>
            <a:chOff x="3951850" y="2985350"/>
            <a:chExt cx="407950" cy="416500"/>
          </a:xfrm>
        </p:grpSpPr>
        <p:sp>
          <p:nvSpPr>
            <p:cNvPr id="837" name="Google Shape;837;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8"/>
          <p:cNvGrpSpPr/>
          <p:nvPr/>
        </p:nvGrpSpPr>
        <p:grpSpPr>
          <a:xfrm>
            <a:off x="330844" y="3226504"/>
            <a:ext cx="397136" cy="305017"/>
            <a:chOff x="568950" y="3686775"/>
            <a:chExt cx="472500" cy="362900"/>
          </a:xfrm>
        </p:grpSpPr>
        <p:sp>
          <p:nvSpPr>
            <p:cNvPr id="842" name="Google Shape;842;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48"/>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48"/>
          <p:cNvGrpSpPr/>
          <p:nvPr/>
        </p:nvGrpSpPr>
        <p:grpSpPr>
          <a:xfrm>
            <a:off x="898896" y="3252097"/>
            <a:ext cx="377700" cy="253852"/>
            <a:chOff x="1244800" y="3717225"/>
            <a:chExt cx="449375" cy="302025"/>
          </a:xfrm>
        </p:grpSpPr>
        <p:sp>
          <p:nvSpPr>
            <p:cNvPr id="847" name="Google Shape;847;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8"/>
          <p:cNvGrpSpPr/>
          <p:nvPr/>
        </p:nvGrpSpPr>
        <p:grpSpPr>
          <a:xfrm>
            <a:off x="1468986" y="3232639"/>
            <a:ext cx="367467" cy="287115"/>
            <a:chOff x="1923075" y="3694075"/>
            <a:chExt cx="437200" cy="341600"/>
          </a:xfrm>
        </p:grpSpPr>
        <p:sp>
          <p:nvSpPr>
            <p:cNvPr id="854" name="Google Shape;854;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48"/>
          <p:cNvGrpSpPr/>
          <p:nvPr/>
        </p:nvGrpSpPr>
        <p:grpSpPr>
          <a:xfrm>
            <a:off x="2037542" y="3228038"/>
            <a:ext cx="360301" cy="295814"/>
            <a:chOff x="2599525" y="3688600"/>
            <a:chExt cx="428675" cy="351950"/>
          </a:xfrm>
        </p:grpSpPr>
        <p:sp>
          <p:nvSpPr>
            <p:cNvPr id="864" name="Google Shape;864;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8"/>
          <p:cNvGrpSpPr/>
          <p:nvPr/>
        </p:nvGrpSpPr>
        <p:grpSpPr>
          <a:xfrm>
            <a:off x="2619925" y="3207571"/>
            <a:ext cx="333700" cy="329077"/>
            <a:chOff x="3292425" y="3664250"/>
            <a:chExt cx="397025" cy="391525"/>
          </a:xfrm>
        </p:grpSpPr>
        <p:sp>
          <p:nvSpPr>
            <p:cNvPr id="868" name="Google Shape;868;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8"/>
          <p:cNvGrpSpPr/>
          <p:nvPr/>
        </p:nvGrpSpPr>
        <p:grpSpPr>
          <a:xfrm>
            <a:off x="3157782" y="3250038"/>
            <a:ext cx="369526" cy="268183"/>
            <a:chOff x="3932350" y="3714775"/>
            <a:chExt cx="439650" cy="319075"/>
          </a:xfrm>
        </p:grpSpPr>
        <p:sp>
          <p:nvSpPr>
            <p:cNvPr id="872" name="Google Shape;872;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8"/>
          <p:cNvGrpSpPr/>
          <p:nvPr/>
        </p:nvGrpSpPr>
        <p:grpSpPr>
          <a:xfrm>
            <a:off x="3722766" y="3250038"/>
            <a:ext cx="369505" cy="268183"/>
            <a:chOff x="4604550" y="3714775"/>
            <a:chExt cx="439625" cy="319075"/>
          </a:xfrm>
        </p:grpSpPr>
        <p:sp>
          <p:nvSpPr>
            <p:cNvPr id="878" name="Google Shape;878;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8"/>
          <p:cNvGrpSpPr/>
          <p:nvPr/>
        </p:nvGrpSpPr>
        <p:grpSpPr>
          <a:xfrm>
            <a:off x="4301051" y="3222406"/>
            <a:ext cx="353136" cy="313738"/>
            <a:chOff x="5292575" y="3681900"/>
            <a:chExt cx="420150" cy="373275"/>
          </a:xfrm>
        </p:grpSpPr>
        <p:sp>
          <p:nvSpPr>
            <p:cNvPr id="881" name="Google Shape;881;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8"/>
          <p:cNvGrpSpPr/>
          <p:nvPr/>
        </p:nvGrpSpPr>
        <p:grpSpPr>
          <a:xfrm>
            <a:off x="4846073" y="3182482"/>
            <a:ext cx="393060" cy="393060"/>
            <a:chOff x="5941025" y="3634400"/>
            <a:chExt cx="467650" cy="467650"/>
          </a:xfrm>
        </p:grpSpPr>
        <p:sp>
          <p:nvSpPr>
            <p:cNvPr id="889" name="Google Shape;889;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8"/>
          <p:cNvGrpSpPr/>
          <p:nvPr/>
        </p:nvGrpSpPr>
        <p:grpSpPr>
          <a:xfrm>
            <a:off x="5436146" y="3207571"/>
            <a:ext cx="342882" cy="342903"/>
            <a:chOff x="6643075" y="3664250"/>
            <a:chExt cx="407950" cy="407975"/>
          </a:xfrm>
        </p:grpSpPr>
        <p:sp>
          <p:nvSpPr>
            <p:cNvPr id="896" name="Google Shape;896;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48"/>
          <p:cNvGrpSpPr/>
          <p:nvPr/>
        </p:nvGrpSpPr>
        <p:grpSpPr>
          <a:xfrm>
            <a:off x="336980" y="3758225"/>
            <a:ext cx="371564" cy="371543"/>
            <a:chOff x="576250" y="4319400"/>
            <a:chExt cx="442075" cy="442050"/>
          </a:xfrm>
        </p:grpSpPr>
        <p:sp>
          <p:nvSpPr>
            <p:cNvPr id="899" name="Google Shape;899;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48"/>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48"/>
          <p:cNvGrpSpPr/>
          <p:nvPr/>
        </p:nvGrpSpPr>
        <p:grpSpPr>
          <a:xfrm>
            <a:off x="4280585" y="3777157"/>
            <a:ext cx="394068" cy="325505"/>
            <a:chOff x="5268225" y="4341925"/>
            <a:chExt cx="468850" cy="387275"/>
          </a:xfrm>
        </p:grpSpPr>
        <p:sp>
          <p:nvSpPr>
            <p:cNvPr id="908" name="Google Shape;908;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8"/>
          <p:cNvGrpSpPr/>
          <p:nvPr/>
        </p:nvGrpSpPr>
        <p:grpSpPr>
          <a:xfrm>
            <a:off x="4865531" y="3766924"/>
            <a:ext cx="354145" cy="354145"/>
            <a:chOff x="5964175" y="4329750"/>
            <a:chExt cx="421350" cy="421350"/>
          </a:xfrm>
        </p:grpSpPr>
        <p:sp>
          <p:nvSpPr>
            <p:cNvPr id="917" name="Google Shape;917;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8"/>
          <p:cNvGrpSpPr/>
          <p:nvPr/>
        </p:nvGrpSpPr>
        <p:grpSpPr>
          <a:xfrm>
            <a:off x="901439" y="4331908"/>
            <a:ext cx="372594" cy="360301"/>
            <a:chOff x="1247825" y="5001950"/>
            <a:chExt cx="443300" cy="428675"/>
          </a:xfrm>
        </p:grpSpPr>
        <p:sp>
          <p:nvSpPr>
            <p:cNvPr id="920" name="Google Shape;920;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8"/>
          <p:cNvGrpSpPr/>
          <p:nvPr/>
        </p:nvGrpSpPr>
        <p:grpSpPr>
          <a:xfrm>
            <a:off x="1499685" y="4313985"/>
            <a:ext cx="306068" cy="389992"/>
            <a:chOff x="1959600" y="4980625"/>
            <a:chExt cx="364150" cy="464000"/>
          </a:xfrm>
        </p:grpSpPr>
        <p:sp>
          <p:nvSpPr>
            <p:cNvPr id="927" name="Google Shape;927;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48"/>
          <p:cNvGrpSpPr/>
          <p:nvPr/>
        </p:nvGrpSpPr>
        <p:grpSpPr>
          <a:xfrm>
            <a:off x="2042165" y="4328840"/>
            <a:ext cx="351077" cy="360806"/>
            <a:chOff x="2605025" y="4998300"/>
            <a:chExt cx="417700" cy="429275"/>
          </a:xfrm>
        </p:grpSpPr>
        <p:sp>
          <p:nvSpPr>
            <p:cNvPr id="935" name="Google Shape;935;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8"/>
          <p:cNvGrpSpPr/>
          <p:nvPr/>
        </p:nvGrpSpPr>
        <p:grpSpPr>
          <a:xfrm>
            <a:off x="2572857" y="4331908"/>
            <a:ext cx="419662" cy="349543"/>
            <a:chOff x="3236425" y="5001950"/>
            <a:chExt cx="499300" cy="415875"/>
          </a:xfrm>
        </p:grpSpPr>
        <p:sp>
          <p:nvSpPr>
            <p:cNvPr id="939" name="Google Shape;939;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8"/>
          <p:cNvGrpSpPr/>
          <p:nvPr/>
        </p:nvGrpSpPr>
        <p:grpSpPr>
          <a:xfrm>
            <a:off x="3187977" y="4313985"/>
            <a:ext cx="319369" cy="380263"/>
            <a:chOff x="3968275" y="4980625"/>
            <a:chExt cx="379975" cy="452425"/>
          </a:xfrm>
        </p:grpSpPr>
        <p:sp>
          <p:nvSpPr>
            <p:cNvPr id="946" name="Google Shape;946;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8"/>
          <p:cNvGrpSpPr/>
          <p:nvPr/>
        </p:nvGrpSpPr>
        <p:grpSpPr>
          <a:xfrm>
            <a:off x="4843510" y="4398938"/>
            <a:ext cx="404323" cy="220085"/>
            <a:chOff x="5937975" y="5081700"/>
            <a:chExt cx="481050" cy="261850"/>
          </a:xfrm>
        </p:grpSpPr>
        <p:sp>
          <p:nvSpPr>
            <p:cNvPr id="950" name="Google Shape;950;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8"/>
          <p:cNvGrpSpPr/>
          <p:nvPr/>
        </p:nvGrpSpPr>
        <p:grpSpPr>
          <a:xfrm>
            <a:off x="5461718" y="4356472"/>
            <a:ext cx="290183" cy="333678"/>
            <a:chOff x="6673500" y="5031175"/>
            <a:chExt cx="345250" cy="397000"/>
          </a:xfrm>
        </p:grpSpPr>
        <p:sp>
          <p:nvSpPr>
            <p:cNvPr id="954" name="Google Shape;954;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8"/>
          <p:cNvGrpSpPr/>
          <p:nvPr/>
        </p:nvGrpSpPr>
        <p:grpSpPr>
          <a:xfrm>
            <a:off x="3153705" y="381117"/>
            <a:ext cx="387933" cy="345971"/>
            <a:chOff x="3927500" y="301425"/>
            <a:chExt cx="461550" cy="411625"/>
          </a:xfrm>
        </p:grpSpPr>
        <p:sp>
          <p:nvSpPr>
            <p:cNvPr id="960" name="Google Shape;960;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8"/>
          <p:cNvGrpSpPr/>
          <p:nvPr/>
        </p:nvGrpSpPr>
        <p:grpSpPr>
          <a:xfrm>
            <a:off x="5441252" y="387778"/>
            <a:ext cx="332670" cy="332670"/>
            <a:chOff x="6649150" y="309350"/>
            <a:chExt cx="395800" cy="395800"/>
          </a:xfrm>
        </p:grpSpPr>
        <p:sp>
          <p:nvSpPr>
            <p:cNvPr id="988" name="Google Shape;988;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8"/>
          <p:cNvGrpSpPr/>
          <p:nvPr/>
        </p:nvGrpSpPr>
        <p:grpSpPr>
          <a:xfrm>
            <a:off x="4873705" y="395448"/>
            <a:ext cx="337797" cy="319873"/>
            <a:chOff x="5973900" y="318475"/>
            <a:chExt cx="401900" cy="380575"/>
          </a:xfrm>
        </p:grpSpPr>
        <p:sp>
          <p:nvSpPr>
            <p:cNvPr id="1012" name="Google Shape;1012;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8"/>
          <p:cNvGrpSpPr/>
          <p:nvPr/>
        </p:nvGrpSpPr>
        <p:grpSpPr>
          <a:xfrm>
            <a:off x="918858" y="908741"/>
            <a:ext cx="342882" cy="418128"/>
            <a:chOff x="1268550" y="929175"/>
            <a:chExt cx="407950" cy="497475"/>
          </a:xfrm>
        </p:grpSpPr>
        <p:sp>
          <p:nvSpPr>
            <p:cNvPr id="1027" name="Google Shape;1027;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48"/>
          <p:cNvGrpSpPr/>
          <p:nvPr/>
        </p:nvGrpSpPr>
        <p:grpSpPr>
          <a:xfrm>
            <a:off x="5404922" y="924605"/>
            <a:ext cx="405331" cy="388962"/>
            <a:chOff x="6605925" y="948050"/>
            <a:chExt cx="482250" cy="462775"/>
          </a:xfrm>
        </p:grpSpPr>
        <p:sp>
          <p:nvSpPr>
            <p:cNvPr id="1031" name="Google Shape;1031;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8"/>
          <p:cNvGrpSpPr/>
          <p:nvPr/>
        </p:nvGrpSpPr>
        <p:grpSpPr>
          <a:xfrm>
            <a:off x="5499604" y="2076574"/>
            <a:ext cx="215966" cy="342399"/>
            <a:chOff x="6718575" y="2318625"/>
            <a:chExt cx="256950" cy="407375"/>
          </a:xfrm>
        </p:grpSpPr>
        <p:sp>
          <p:nvSpPr>
            <p:cNvPr id="1038" name="Google Shape;1038;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8"/>
          <p:cNvGrpSpPr/>
          <p:nvPr/>
        </p:nvGrpSpPr>
        <p:grpSpPr>
          <a:xfrm>
            <a:off x="2600993" y="2703482"/>
            <a:ext cx="363369" cy="221115"/>
            <a:chOff x="3269900" y="3064500"/>
            <a:chExt cx="432325" cy="263075"/>
          </a:xfrm>
        </p:grpSpPr>
        <p:sp>
          <p:nvSpPr>
            <p:cNvPr id="1047" name="Google Shape;1047;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8"/>
          <p:cNvGrpSpPr/>
          <p:nvPr/>
        </p:nvGrpSpPr>
        <p:grpSpPr>
          <a:xfrm>
            <a:off x="5475019" y="2635926"/>
            <a:ext cx="265115" cy="372594"/>
            <a:chOff x="6689325" y="2984125"/>
            <a:chExt cx="315425" cy="443300"/>
          </a:xfrm>
        </p:grpSpPr>
        <p:sp>
          <p:nvSpPr>
            <p:cNvPr id="1051" name="Google Shape;1051;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8"/>
          <p:cNvGrpSpPr/>
          <p:nvPr/>
        </p:nvGrpSpPr>
        <p:grpSpPr>
          <a:xfrm>
            <a:off x="1523745" y="3730594"/>
            <a:ext cx="256416" cy="414535"/>
            <a:chOff x="1988225" y="4286525"/>
            <a:chExt cx="305075" cy="493200"/>
          </a:xfrm>
        </p:grpSpPr>
        <p:sp>
          <p:nvSpPr>
            <p:cNvPr id="1057" name="Google Shape;1057;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8"/>
          <p:cNvGrpSpPr/>
          <p:nvPr/>
        </p:nvGrpSpPr>
        <p:grpSpPr>
          <a:xfrm>
            <a:off x="2067737" y="3759759"/>
            <a:ext cx="309640" cy="392030"/>
            <a:chOff x="2635450" y="4321225"/>
            <a:chExt cx="368400" cy="466425"/>
          </a:xfrm>
        </p:grpSpPr>
        <p:sp>
          <p:nvSpPr>
            <p:cNvPr id="1065" name="Google Shape;1065;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6146" y="3750030"/>
            <a:ext cx="342882" cy="383835"/>
            <a:chOff x="6643075" y="4309650"/>
            <a:chExt cx="407950" cy="456675"/>
          </a:xfrm>
        </p:grpSpPr>
        <p:sp>
          <p:nvSpPr>
            <p:cNvPr id="1072" name="Google Shape;1072;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48"/>
          <p:cNvGrpSpPr/>
          <p:nvPr/>
        </p:nvGrpSpPr>
        <p:grpSpPr>
          <a:xfrm>
            <a:off x="4251419" y="4291984"/>
            <a:ext cx="452420" cy="433992"/>
            <a:chOff x="5233525" y="4954450"/>
            <a:chExt cx="538275" cy="516350"/>
          </a:xfrm>
        </p:grpSpPr>
        <p:sp>
          <p:nvSpPr>
            <p:cNvPr id="1082" name="Google Shape;1082;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8"/>
          <p:cNvGrpSpPr/>
          <p:nvPr/>
        </p:nvGrpSpPr>
        <p:grpSpPr>
          <a:xfrm>
            <a:off x="3682338" y="4299654"/>
            <a:ext cx="460615" cy="418653"/>
            <a:chOff x="4556450" y="4963575"/>
            <a:chExt cx="548025" cy="498100"/>
          </a:xfrm>
        </p:grpSpPr>
        <p:sp>
          <p:nvSpPr>
            <p:cNvPr id="1094" name="Google Shape;1094;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48"/>
          <p:cNvGrpSpPr/>
          <p:nvPr/>
        </p:nvGrpSpPr>
        <p:grpSpPr>
          <a:xfrm>
            <a:off x="299620" y="4390239"/>
            <a:ext cx="445255" cy="246182"/>
            <a:chOff x="531800" y="5071350"/>
            <a:chExt cx="529750" cy="292900"/>
          </a:xfrm>
        </p:grpSpPr>
        <p:sp>
          <p:nvSpPr>
            <p:cNvPr id="1100" name="Google Shape;1100;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8"/>
          <p:cNvGrpSpPr/>
          <p:nvPr/>
        </p:nvGrpSpPr>
        <p:grpSpPr>
          <a:xfrm>
            <a:off x="7243894" y="1803400"/>
            <a:ext cx="433992" cy="422729"/>
            <a:chOff x="5916675" y="927975"/>
            <a:chExt cx="516350" cy="502950"/>
          </a:xfrm>
        </p:grpSpPr>
        <p:sp>
          <p:nvSpPr>
            <p:cNvPr id="1108" name="Google Shape;110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8"/>
          <p:cNvGrpSpPr/>
          <p:nvPr/>
        </p:nvGrpSpPr>
        <p:grpSpPr>
          <a:xfrm>
            <a:off x="6359914" y="2509302"/>
            <a:ext cx="1079481" cy="1051467"/>
            <a:chOff x="5916675" y="927975"/>
            <a:chExt cx="516350" cy="502950"/>
          </a:xfrm>
        </p:grpSpPr>
        <p:sp>
          <p:nvSpPr>
            <p:cNvPr id="1111" name="Google Shape;111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8"/>
          <p:cNvGrpSpPr/>
          <p:nvPr/>
        </p:nvGrpSpPr>
        <p:grpSpPr>
          <a:xfrm>
            <a:off x="6360057" y="1803400"/>
            <a:ext cx="433992" cy="422729"/>
            <a:chOff x="5916675" y="927975"/>
            <a:chExt cx="516350" cy="502950"/>
          </a:xfrm>
        </p:grpSpPr>
        <p:sp>
          <p:nvSpPr>
            <p:cNvPr id="1114" name="Google Shape;111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48"/>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1120" name="Google Shape;1120;p48"/>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0"/>
              </a:spcBef>
              <a:spcAft>
                <a:spcPts val="0"/>
              </a:spcAft>
              <a:buSzPts val="900"/>
              <a:buChar char="▫"/>
            </a:pPr>
            <a:r>
              <a:rPr lang="en" sz="900"/>
              <a:t>Change fill color and opacity.</a:t>
            </a:r>
            <a:endParaRPr sz="900"/>
          </a:p>
          <a:p>
            <a:pPr marL="457200" lvl="0" indent="-285750" algn="l" rtl="0">
              <a:spcBef>
                <a:spcPts val="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br>
              <a:rPr lang="en" sz="900"/>
            </a:br>
            <a:r>
              <a:rPr lang="en" sz="900"/>
              <a:t>Examples:</a:t>
            </a:r>
            <a:br>
              <a:rPr lang="en" sz="900"/>
            </a:br>
            <a:endParaRPr sz="900"/>
          </a:p>
        </p:txBody>
      </p:sp>
      <p:sp>
        <p:nvSpPr>
          <p:cNvPr id="1121" name="Google Shape;1121;p48"/>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extLst>
      <p:ext uri="{BB962C8B-B14F-4D97-AF65-F5344CB8AC3E}">
        <p14:creationId xmlns:p14="http://schemas.microsoft.com/office/powerpoint/2010/main" val="1913778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49"/>
          <p:cNvGrpSpPr/>
          <p:nvPr/>
        </p:nvGrpSpPr>
        <p:grpSpPr>
          <a:xfrm>
            <a:off x="3058888" y="1550127"/>
            <a:ext cx="445718" cy="445753"/>
            <a:chOff x="3706812" y="1035050"/>
            <a:chExt cx="4792662" cy="4787899"/>
          </a:xfrm>
        </p:grpSpPr>
        <p:sp>
          <p:nvSpPr>
            <p:cNvPr id="1127" name="Google Shape;1127;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49"/>
          <p:cNvGrpSpPr/>
          <p:nvPr/>
        </p:nvGrpSpPr>
        <p:grpSpPr>
          <a:xfrm>
            <a:off x="1779393" y="1550157"/>
            <a:ext cx="443331" cy="445437"/>
            <a:chOff x="1400175" y="1220787"/>
            <a:chExt cx="4473575" cy="4476750"/>
          </a:xfrm>
        </p:grpSpPr>
        <p:sp>
          <p:nvSpPr>
            <p:cNvPr id="1134" name="Google Shape;1134;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8" name="Google Shape;1138;p49"/>
          <p:cNvGrpSpPr/>
          <p:nvPr/>
        </p:nvGrpSpPr>
        <p:grpSpPr>
          <a:xfrm>
            <a:off x="1138046" y="1550171"/>
            <a:ext cx="446045" cy="445465"/>
            <a:chOff x="1649412" y="927100"/>
            <a:chExt cx="5011737" cy="5016500"/>
          </a:xfrm>
        </p:grpSpPr>
        <p:sp>
          <p:nvSpPr>
            <p:cNvPr id="1139" name="Google Shape;1139;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2" name="Google Shape;1142;p49"/>
          <p:cNvGrpSpPr/>
          <p:nvPr/>
        </p:nvGrpSpPr>
        <p:grpSpPr>
          <a:xfrm>
            <a:off x="2418397" y="1550424"/>
            <a:ext cx="444870" cy="445286"/>
            <a:chOff x="1301750" y="920750"/>
            <a:chExt cx="5095875" cy="5100637"/>
          </a:xfrm>
        </p:grpSpPr>
        <p:sp>
          <p:nvSpPr>
            <p:cNvPr id="1143" name="Google Shape;1143;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7" name="Google Shape;1147;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8" name="Google Shape;1148;p49"/>
          <p:cNvGrpSpPr/>
          <p:nvPr/>
        </p:nvGrpSpPr>
        <p:grpSpPr>
          <a:xfrm>
            <a:off x="4341570" y="1550333"/>
            <a:ext cx="445621" cy="445591"/>
            <a:chOff x="5732756" y="2682276"/>
            <a:chExt cx="719905" cy="719856"/>
          </a:xfrm>
        </p:grpSpPr>
        <p:sp>
          <p:nvSpPr>
            <p:cNvPr id="1149" name="Google Shape;1149;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2" name="Google Shape;1152;p49"/>
          <p:cNvGrpSpPr/>
          <p:nvPr/>
        </p:nvGrpSpPr>
        <p:grpSpPr>
          <a:xfrm>
            <a:off x="4982887" y="1550327"/>
            <a:ext cx="445627" cy="445604"/>
            <a:chOff x="6768809" y="2682265"/>
            <a:chExt cx="719915" cy="719877"/>
          </a:xfrm>
        </p:grpSpPr>
        <p:sp>
          <p:nvSpPr>
            <p:cNvPr id="1153" name="Google Shape;1153;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4" name="Google Shape;1154;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7" name="Google Shape;1157;p49"/>
          <p:cNvGrpSpPr/>
          <p:nvPr/>
        </p:nvGrpSpPr>
        <p:grpSpPr>
          <a:xfrm>
            <a:off x="5624209" y="1550356"/>
            <a:ext cx="445753" cy="445545"/>
            <a:chOff x="7804870" y="2682313"/>
            <a:chExt cx="720118" cy="719782"/>
          </a:xfrm>
        </p:grpSpPr>
        <p:sp>
          <p:nvSpPr>
            <p:cNvPr id="1158" name="Google Shape;1158;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3" name="Google Shape;1163;p49"/>
          <p:cNvGrpSpPr/>
          <p:nvPr/>
        </p:nvGrpSpPr>
        <p:grpSpPr>
          <a:xfrm>
            <a:off x="6265657" y="1550125"/>
            <a:ext cx="446293" cy="446006"/>
            <a:chOff x="8841135" y="2681940"/>
            <a:chExt cx="720990" cy="720527"/>
          </a:xfrm>
        </p:grpSpPr>
        <p:sp>
          <p:nvSpPr>
            <p:cNvPr id="1164" name="Google Shape;1164;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0" name="Google Shape;1170;p49"/>
          <p:cNvGrpSpPr/>
          <p:nvPr/>
        </p:nvGrpSpPr>
        <p:grpSpPr>
          <a:xfrm>
            <a:off x="3699655" y="1550057"/>
            <a:ext cx="445260" cy="445260"/>
            <a:chOff x="4103687" y="1439862"/>
            <a:chExt cx="3986212" cy="3986211"/>
          </a:xfrm>
        </p:grpSpPr>
        <p:sp>
          <p:nvSpPr>
            <p:cNvPr id="1171" name="Google Shape;1171;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3" name="Google Shape;1173;p49"/>
          <p:cNvGrpSpPr/>
          <p:nvPr/>
        </p:nvGrpSpPr>
        <p:grpSpPr>
          <a:xfrm>
            <a:off x="6907645" y="1550361"/>
            <a:ext cx="445803" cy="445535"/>
            <a:chOff x="9878272" y="2682320"/>
            <a:chExt cx="720199" cy="719767"/>
          </a:xfrm>
        </p:grpSpPr>
        <p:sp>
          <p:nvSpPr>
            <p:cNvPr id="1174" name="Google Shape;1174;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5" name="Google Shape;1175;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7" name="Google Shape;1177;p49"/>
          <p:cNvGrpSpPr/>
          <p:nvPr/>
        </p:nvGrpSpPr>
        <p:grpSpPr>
          <a:xfrm>
            <a:off x="7549143" y="1550278"/>
            <a:ext cx="445700" cy="445701"/>
            <a:chOff x="10914618" y="2682187"/>
            <a:chExt cx="720033" cy="720033"/>
          </a:xfrm>
        </p:grpSpPr>
        <p:sp>
          <p:nvSpPr>
            <p:cNvPr id="1178" name="Google Shape;1178;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4" name="Google Shape;1184;p49"/>
          <p:cNvGrpSpPr/>
          <p:nvPr/>
        </p:nvGrpSpPr>
        <p:grpSpPr>
          <a:xfrm>
            <a:off x="1772664" y="843057"/>
            <a:ext cx="361521" cy="445816"/>
            <a:chOff x="1582665" y="1011072"/>
            <a:chExt cx="584040" cy="720220"/>
          </a:xfrm>
        </p:grpSpPr>
        <p:sp>
          <p:nvSpPr>
            <p:cNvPr id="1185" name="Google Shape;1185;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0" name="Google Shape;1190;p49"/>
          <p:cNvGrpSpPr/>
          <p:nvPr/>
        </p:nvGrpSpPr>
        <p:grpSpPr>
          <a:xfrm>
            <a:off x="2374048" y="843078"/>
            <a:ext cx="379481" cy="445796"/>
            <a:chOff x="2554206" y="1011105"/>
            <a:chExt cx="613055" cy="720187"/>
          </a:xfrm>
        </p:grpSpPr>
        <p:sp>
          <p:nvSpPr>
            <p:cNvPr id="1191" name="Google Shape;1191;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3" name="Google Shape;1193;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4" name="Google Shape;1194;p49"/>
          <p:cNvGrpSpPr/>
          <p:nvPr/>
        </p:nvGrpSpPr>
        <p:grpSpPr>
          <a:xfrm>
            <a:off x="6922223" y="797418"/>
            <a:ext cx="460705" cy="491455"/>
            <a:chOff x="9901824" y="937343"/>
            <a:chExt cx="744273" cy="793950"/>
          </a:xfrm>
        </p:grpSpPr>
        <p:grpSp>
          <p:nvGrpSpPr>
            <p:cNvPr id="1195" name="Google Shape;1195;p49"/>
            <p:cNvGrpSpPr/>
            <p:nvPr/>
          </p:nvGrpSpPr>
          <p:grpSpPr>
            <a:xfrm>
              <a:off x="9901824" y="937343"/>
              <a:ext cx="744273" cy="793950"/>
              <a:chOff x="9901824" y="937343"/>
              <a:chExt cx="744273" cy="793950"/>
            </a:xfrm>
          </p:grpSpPr>
          <p:sp>
            <p:nvSpPr>
              <p:cNvPr id="1196" name="Google Shape;1196;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0" name="Google Shape;1200;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06" name="Google Shape;1206;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1" name="Google Shape;1211;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2" name="Google Shape;1212;p49"/>
          <p:cNvGrpSpPr/>
          <p:nvPr/>
        </p:nvGrpSpPr>
        <p:grpSpPr>
          <a:xfrm>
            <a:off x="2993392" y="843244"/>
            <a:ext cx="369868" cy="445629"/>
            <a:chOff x="3554761" y="1011374"/>
            <a:chExt cx="597525" cy="719918"/>
          </a:xfrm>
        </p:grpSpPr>
        <p:sp>
          <p:nvSpPr>
            <p:cNvPr id="1213" name="Google Shape;1213;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4" name="Google Shape;1214;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5" name="Google Shape;1215;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7" name="Google Shape;1217;p49"/>
          <p:cNvGrpSpPr/>
          <p:nvPr/>
        </p:nvGrpSpPr>
        <p:grpSpPr>
          <a:xfrm>
            <a:off x="3603122" y="843032"/>
            <a:ext cx="370755" cy="445841"/>
            <a:chOff x="4539787" y="1011032"/>
            <a:chExt cx="598958" cy="720261"/>
          </a:xfrm>
        </p:grpSpPr>
        <p:sp>
          <p:nvSpPr>
            <p:cNvPr id="1218" name="Google Shape;1218;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3" name="Google Shape;1223;p49"/>
          <p:cNvGrpSpPr/>
          <p:nvPr/>
        </p:nvGrpSpPr>
        <p:grpSpPr>
          <a:xfrm>
            <a:off x="4213740" y="843140"/>
            <a:ext cx="366917" cy="445733"/>
            <a:chOff x="5526246" y="1011207"/>
            <a:chExt cx="592758" cy="720086"/>
          </a:xfrm>
        </p:grpSpPr>
        <p:sp>
          <p:nvSpPr>
            <p:cNvPr id="1224" name="Google Shape;1224;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7" name="Google Shape;1227;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8" name="Google Shape;1228;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0" name="Google Shape;1230;p49"/>
          <p:cNvGrpSpPr/>
          <p:nvPr/>
        </p:nvGrpSpPr>
        <p:grpSpPr>
          <a:xfrm>
            <a:off x="1168508" y="843134"/>
            <a:ext cx="364294" cy="445740"/>
            <a:chOff x="606645" y="1011196"/>
            <a:chExt cx="588520" cy="720096"/>
          </a:xfrm>
        </p:grpSpPr>
        <p:sp>
          <p:nvSpPr>
            <p:cNvPr id="1231" name="Google Shape;1231;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5" name="Google Shape;1235;p49"/>
          <p:cNvGrpSpPr/>
          <p:nvPr/>
        </p:nvGrpSpPr>
        <p:grpSpPr>
          <a:xfrm>
            <a:off x="7622791" y="843111"/>
            <a:ext cx="298405" cy="445762"/>
            <a:chOff x="11033597" y="1011159"/>
            <a:chExt cx="482075" cy="720133"/>
          </a:xfrm>
        </p:grpSpPr>
        <p:sp>
          <p:nvSpPr>
            <p:cNvPr id="1236" name="Google Shape;1236;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7" name="Google Shape;1237;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8" name="Google Shape;1238;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9" name="Google Shape;1239;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40" name="Google Shape;1240;p49"/>
          <p:cNvGrpSpPr/>
          <p:nvPr/>
        </p:nvGrpSpPr>
        <p:grpSpPr>
          <a:xfrm>
            <a:off x="6221656" y="797418"/>
            <a:ext cx="460705" cy="491455"/>
            <a:chOff x="8770051" y="937343"/>
            <a:chExt cx="744273" cy="793950"/>
          </a:xfrm>
        </p:grpSpPr>
        <p:sp>
          <p:nvSpPr>
            <p:cNvPr id="1241" name="Google Shape;1241;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2" name="Google Shape;1242;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3" name="Google Shape;1243;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6" name="Google Shape;1246;p49"/>
            <p:cNvGrpSpPr/>
            <p:nvPr/>
          </p:nvGrpSpPr>
          <p:grpSpPr>
            <a:xfrm>
              <a:off x="8770051" y="937343"/>
              <a:ext cx="744273" cy="793950"/>
              <a:chOff x="6565437" y="1588001"/>
              <a:chExt cx="744273" cy="793950"/>
            </a:xfrm>
          </p:grpSpPr>
          <p:sp>
            <p:nvSpPr>
              <p:cNvPr id="1247" name="Google Shape;124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7" name="Google Shape;1257;p49"/>
          <p:cNvGrpSpPr/>
          <p:nvPr/>
        </p:nvGrpSpPr>
        <p:grpSpPr>
          <a:xfrm>
            <a:off x="4820520" y="797418"/>
            <a:ext cx="460705" cy="491455"/>
            <a:chOff x="6506504" y="937343"/>
            <a:chExt cx="744273" cy="793950"/>
          </a:xfrm>
        </p:grpSpPr>
        <p:sp>
          <p:nvSpPr>
            <p:cNvPr id="1258" name="Google Shape;1258;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9" name="Google Shape;1259;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0" name="Google Shape;1260;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61" name="Google Shape;1261;p49"/>
            <p:cNvGrpSpPr/>
            <p:nvPr/>
          </p:nvGrpSpPr>
          <p:grpSpPr>
            <a:xfrm>
              <a:off x="6506504" y="937343"/>
              <a:ext cx="744273" cy="793950"/>
              <a:chOff x="6565437" y="1588001"/>
              <a:chExt cx="744273" cy="793950"/>
            </a:xfrm>
          </p:grpSpPr>
          <p:sp>
            <p:nvSpPr>
              <p:cNvPr id="1262" name="Google Shape;1262;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72" name="Google Shape;1272;p49"/>
          <p:cNvGrpSpPr/>
          <p:nvPr/>
        </p:nvGrpSpPr>
        <p:grpSpPr>
          <a:xfrm>
            <a:off x="5521088" y="797418"/>
            <a:ext cx="460705" cy="491455"/>
            <a:chOff x="7638277" y="937343"/>
            <a:chExt cx="744273" cy="793950"/>
          </a:xfrm>
        </p:grpSpPr>
        <p:sp>
          <p:nvSpPr>
            <p:cNvPr id="1273" name="Google Shape;1273;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4" name="Google Shape;1274;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5" name="Google Shape;1275;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6" name="Google Shape;1276;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77" name="Google Shape;1277;p49"/>
            <p:cNvGrpSpPr/>
            <p:nvPr/>
          </p:nvGrpSpPr>
          <p:grpSpPr>
            <a:xfrm>
              <a:off x="7638277" y="937343"/>
              <a:ext cx="744273" cy="793950"/>
              <a:chOff x="6565437" y="1588001"/>
              <a:chExt cx="744273" cy="793950"/>
            </a:xfrm>
          </p:grpSpPr>
          <p:sp>
            <p:nvSpPr>
              <p:cNvPr id="1278" name="Google Shape;1278;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88" name="Google Shape;1288;p49"/>
          <p:cNvGrpSpPr/>
          <p:nvPr/>
        </p:nvGrpSpPr>
        <p:grpSpPr>
          <a:xfrm>
            <a:off x="3061198" y="2986973"/>
            <a:ext cx="445779" cy="400764"/>
            <a:chOff x="3778727" y="4460423"/>
            <a:chExt cx="720160" cy="647438"/>
          </a:xfrm>
        </p:grpSpPr>
        <p:sp>
          <p:nvSpPr>
            <p:cNvPr id="1289" name="Google Shape;1289;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6" name="Google Shape;1296;p49"/>
          <p:cNvGrpSpPr/>
          <p:nvPr/>
        </p:nvGrpSpPr>
        <p:grpSpPr>
          <a:xfrm>
            <a:off x="1138083" y="2972048"/>
            <a:ext cx="445680" cy="430613"/>
            <a:chOff x="557494" y="4436312"/>
            <a:chExt cx="720000" cy="695660"/>
          </a:xfrm>
        </p:grpSpPr>
        <p:sp>
          <p:nvSpPr>
            <p:cNvPr id="1297" name="Google Shape;1297;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1" name="Google Shape;1301;p49"/>
          <p:cNvGrpSpPr/>
          <p:nvPr/>
        </p:nvGrpSpPr>
        <p:grpSpPr>
          <a:xfrm>
            <a:off x="4343305" y="2964459"/>
            <a:ext cx="445833" cy="445792"/>
            <a:chOff x="5926265" y="4424051"/>
            <a:chExt cx="720246" cy="720181"/>
          </a:xfrm>
        </p:grpSpPr>
        <p:sp>
          <p:nvSpPr>
            <p:cNvPr id="1302" name="Google Shape;1302;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6" name="Google Shape;1306;p49"/>
          <p:cNvGrpSpPr/>
          <p:nvPr/>
        </p:nvGrpSpPr>
        <p:grpSpPr>
          <a:xfrm>
            <a:off x="1779066" y="2984013"/>
            <a:ext cx="445680" cy="406684"/>
            <a:chOff x="1631150" y="4455641"/>
            <a:chExt cx="720000" cy="657002"/>
          </a:xfrm>
        </p:grpSpPr>
        <p:sp>
          <p:nvSpPr>
            <p:cNvPr id="1307" name="Google Shape;1307;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2" name="Google Shape;1312;p49"/>
          <p:cNvGrpSpPr/>
          <p:nvPr/>
        </p:nvGrpSpPr>
        <p:grpSpPr>
          <a:xfrm>
            <a:off x="2420095" y="2983429"/>
            <a:ext cx="445680" cy="407853"/>
            <a:chOff x="2704878" y="4454697"/>
            <a:chExt cx="720000" cy="658889"/>
          </a:xfrm>
        </p:grpSpPr>
        <p:sp>
          <p:nvSpPr>
            <p:cNvPr id="1313" name="Google Shape;1313;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9" name="Google Shape;1319;p49"/>
          <p:cNvGrpSpPr/>
          <p:nvPr/>
        </p:nvGrpSpPr>
        <p:grpSpPr>
          <a:xfrm>
            <a:off x="3702366" y="2985387"/>
            <a:ext cx="445549" cy="403935"/>
            <a:chOff x="4852681" y="4457861"/>
            <a:chExt cx="719788" cy="652561"/>
          </a:xfrm>
        </p:grpSpPr>
        <p:sp>
          <p:nvSpPr>
            <p:cNvPr id="1320" name="Google Shape;1320;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1" name="Google Shape;1321;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2" name="Google Shape;1322;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23" name="Google Shape;1323;p49"/>
          <p:cNvGrpSpPr/>
          <p:nvPr/>
        </p:nvGrpSpPr>
        <p:grpSpPr>
          <a:xfrm>
            <a:off x="4984527" y="2975824"/>
            <a:ext cx="445818" cy="423063"/>
            <a:chOff x="7000306" y="4442411"/>
            <a:chExt cx="720224" cy="683463"/>
          </a:xfrm>
        </p:grpSpPr>
        <p:sp>
          <p:nvSpPr>
            <p:cNvPr id="1324" name="Google Shape;1324;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5" name="Google Shape;1325;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6" name="Google Shape;1326;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7" name="Google Shape;1327;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8" name="Google Shape;1328;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29" name="Google Shape;1329;p49"/>
          <p:cNvGrpSpPr/>
          <p:nvPr/>
        </p:nvGrpSpPr>
        <p:grpSpPr>
          <a:xfrm>
            <a:off x="5625735" y="2973621"/>
            <a:ext cx="445779" cy="427468"/>
            <a:chOff x="8074325" y="4438852"/>
            <a:chExt cx="720160" cy="690579"/>
          </a:xfrm>
        </p:grpSpPr>
        <p:sp>
          <p:nvSpPr>
            <p:cNvPr id="1330" name="Google Shape;1330;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1" name="Google Shape;1331;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2" name="Google Shape;1332;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3" name="Google Shape;1333;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4" name="Google Shape;1334;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5" name="Google Shape;1335;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36" name="Google Shape;1336;p49"/>
          <p:cNvGrpSpPr/>
          <p:nvPr/>
        </p:nvGrpSpPr>
        <p:grpSpPr>
          <a:xfrm>
            <a:off x="6908080" y="2987570"/>
            <a:ext cx="445629" cy="399565"/>
            <a:chOff x="9878975" y="4425243"/>
            <a:chExt cx="719918" cy="645502"/>
          </a:xfrm>
        </p:grpSpPr>
        <p:sp>
          <p:nvSpPr>
            <p:cNvPr id="1337" name="Google Shape;1337;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7549097" y="2976371"/>
            <a:ext cx="445785" cy="421964"/>
            <a:chOff x="10914544" y="4407150"/>
            <a:chExt cx="720170" cy="681687"/>
          </a:xfrm>
        </p:grpSpPr>
        <p:sp>
          <p:nvSpPr>
            <p:cNvPr id="1341" name="Google Shape;1341;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6266887" y="2984485"/>
            <a:ext cx="445805" cy="405735"/>
            <a:chOff x="8843122" y="4420259"/>
            <a:chExt cx="720202" cy="655469"/>
          </a:xfrm>
        </p:grpSpPr>
        <p:sp>
          <p:nvSpPr>
            <p:cNvPr id="1346" name="Google Shape;1346;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2" name="Google Shape;1352;p49"/>
          <p:cNvGrpSpPr/>
          <p:nvPr/>
        </p:nvGrpSpPr>
        <p:grpSpPr>
          <a:xfrm>
            <a:off x="3069757" y="2283047"/>
            <a:ext cx="445812" cy="394518"/>
            <a:chOff x="1510757" y="3225422"/>
            <a:chExt cx="720214" cy="637347"/>
          </a:xfrm>
        </p:grpSpPr>
        <p:sp>
          <p:nvSpPr>
            <p:cNvPr id="1353" name="Google Shape;1353;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0" name="Google Shape;1360;p49"/>
          <p:cNvGrpSpPr/>
          <p:nvPr/>
        </p:nvGrpSpPr>
        <p:grpSpPr>
          <a:xfrm>
            <a:off x="3761148" y="2300567"/>
            <a:ext cx="445767" cy="359478"/>
            <a:chOff x="2595501" y="3253725"/>
            <a:chExt cx="720141" cy="580739"/>
          </a:xfrm>
        </p:grpSpPr>
        <p:sp>
          <p:nvSpPr>
            <p:cNvPr id="1361" name="Google Shape;1361;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5143819" y="2257535"/>
            <a:ext cx="443879" cy="445541"/>
            <a:chOff x="4764809" y="3184208"/>
            <a:chExt cx="717090" cy="719775"/>
          </a:xfrm>
        </p:grpSpPr>
        <p:sp>
          <p:nvSpPr>
            <p:cNvPr id="1366" name="Google Shape;1366;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9" name="Google Shape;1369;p49"/>
          <p:cNvGrpSpPr/>
          <p:nvPr/>
        </p:nvGrpSpPr>
        <p:grpSpPr>
          <a:xfrm>
            <a:off x="4452495" y="2286500"/>
            <a:ext cx="445746" cy="387612"/>
            <a:chOff x="3680173" y="3231000"/>
            <a:chExt cx="720106" cy="626190"/>
          </a:xfrm>
        </p:grpSpPr>
        <p:sp>
          <p:nvSpPr>
            <p:cNvPr id="1370" name="Google Shape;1370;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3" name="Google Shape;1373;p49"/>
          <p:cNvGrpSpPr/>
          <p:nvPr/>
        </p:nvGrpSpPr>
        <p:grpSpPr>
          <a:xfrm>
            <a:off x="6524582" y="2257496"/>
            <a:ext cx="443283" cy="445620"/>
            <a:chOff x="6931035" y="3184144"/>
            <a:chExt cx="716128" cy="719903"/>
          </a:xfrm>
        </p:grpSpPr>
        <p:sp>
          <p:nvSpPr>
            <p:cNvPr id="1374" name="Google Shape;1374;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5833276" y="2257448"/>
            <a:ext cx="445727" cy="445714"/>
            <a:chOff x="5846429" y="3184067"/>
            <a:chExt cx="720076" cy="720055"/>
          </a:xfrm>
        </p:grpSpPr>
        <p:sp>
          <p:nvSpPr>
            <p:cNvPr id="1379" name="Google Shape;1379;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3" name="Google Shape;1383;p49"/>
          <p:cNvGrpSpPr/>
          <p:nvPr/>
        </p:nvGrpSpPr>
        <p:grpSpPr>
          <a:xfrm>
            <a:off x="2520481" y="2257393"/>
            <a:ext cx="303698" cy="445825"/>
            <a:chOff x="655600" y="3183978"/>
            <a:chExt cx="490627" cy="720234"/>
          </a:xfrm>
        </p:grpSpPr>
        <p:sp>
          <p:nvSpPr>
            <p:cNvPr id="1384" name="Google Shape;1384;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9" name="Google Shape;1389;p49"/>
          <p:cNvGrpSpPr/>
          <p:nvPr/>
        </p:nvGrpSpPr>
        <p:grpSpPr>
          <a:xfrm>
            <a:off x="7213443" y="2257509"/>
            <a:ext cx="189785" cy="445592"/>
            <a:chOff x="8011692" y="3184166"/>
            <a:chExt cx="306600" cy="719859"/>
          </a:xfrm>
        </p:grpSpPr>
        <p:sp>
          <p:nvSpPr>
            <p:cNvPr id="1390" name="Google Shape;1390;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1" name="Google Shape;1391;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2" name="Google Shape;1392;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3" name="Google Shape;1393;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4" name="Google Shape;1394;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5" name="Google Shape;1395;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96" name="Google Shape;1396;p49"/>
          <p:cNvGrpSpPr/>
          <p:nvPr/>
        </p:nvGrpSpPr>
        <p:grpSpPr>
          <a:xfrm>
            <a:off x="7648230" y="2257259"/>
            <a:ext cx="246199" cy="445516"/>
            <a:chOff x="4556125" y="630237"/>
            <a:chExt cx="3081338" cy="5568950"/>
          </a:xfrm>
        </p:grpSpPr>
        <p:sp>
          <p:nvSpPr>
            <p:cNvPr id="1397" name="Google Shape;1397;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2" name="Google Shape;1402;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3" name="Google Shape;1403;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4" name="Google Shape;1404;p49"/>
          <p:cNvGrpSpPr/>
          <p:nvPr/>
        </p:nvGrpSpPr>
        <p:grpSpPr>
          <a:xfrm>
            <a:off x="1829253" y="2257459"/>
            <a:ext cx="445768" cy="445697"/>
            <a:chOff x="1674084" y="3214987"/>
            <a:chExt cx="720142" cy="720027"/>
          </a:xfrm>
        </p:grpSpPr>
        <p:sp>
          <p:nvSpPr>
            <p:cNvPr id="1405" name="Google Shape;1405;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7" name="Google Shape;1417;p49"/>
          <p:cNvGrpSpPr/>
          <p:nvPr/>
        </p:nvGrpSpPr>
        <p:grpSpPr>
          <a:xfrm>
            <a:off x="1138094" y="2257421"/>
            <a:ext cx="445578" cy="445773"/>
            <a:chOff x="557511" y="3214925"/>
            <a:chExt cx="719836" cy="720150"/>
          </a:xfrm>
        </p:grpSpPr>
        <p:sp>
          <p:nvSpPr>
            <p:cNvPr id="1418" name="Google Shape;1418;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2" name="Google Shape;1422;p49"/>
          <p:cNvGrpSpPr/>
          <p:nvPr/>
        </p:nvGrpSpPr>
        <p:grpSpPr>
          <a:xfrm>
            <a:off x="1081977" y="3693756"/>
            <a:ext cx="445905" cy="400522"/>
            <a:chOff x="1147762" y="1131887"/>
            <a:chExt cx="5137150" cy="4619626"/>
          </a:xfrm>
        </p:grpSpPr>
        <p:sp>
          <p:nvSpPr>
            <p:cNvPr id="1423" name="Google Shape;1423;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9"/>
          <p:cNvGrpSpPr/>
          <p:nvPr/>
        </p:nvGrpSpPr>
        <p:grpSpPr>
          <a:xfrm>
            <a:off x="1879306" y="3687410"/>
            <a:ext cx="445901" cy="413282"/>
            <a:chOff x="1570037" y="1341437"/>
            <a:chExt cx="4943475" cy="4576762"/>
          </a:xfrm>
        </p:grpSpPr>
        <p:sp>
          <p:nvSpPr>
            <p:cNvPr id="1427" name="Google Shape;1427;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0" name="Google Shape;1430;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1" name="Google Shape;1431;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3" name="Google Shape;1433;p49"/>
          <p:cNvGrpSpPr/>
          <p:nvPr/>
        </p:nvGrpSpPr>
        <p:grpSpPr>
          <a:xfrm>
            <a:off x="4364629" y="3671511"/>
            <a:ext cx="441332" cy="445721"/>
            <a:chOff x="5770007" y="5489899"/>
            <a:chExt cx="712976" cy="720067"/>
          </a:xfrm>
        </p:grpSpPr>
        <p:sp>
          <p:nvSpPr>
            <p:cNvPr id="1434" name="Google Shape;1434;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2" name="Google Shape;1442;p49"/>
          <p:cNvGrpSpPr/>
          <p:nvPr/>
        </p:nvGrpSpPr>
        <p:grpSpPr>
          <a:xfrm>
            <a:off x="5157420" y="3693981"/>
            <a:ext cx="445651" cy="400824"/>
            <a:chOff x="7050768" y="5526199"/>
            <a:chExt cx="719953" cy="647534"/>
          </a:xfrm>
        </p:grpSpPr>
        <p:sp>
          <p:nvSpPr>
            <p:cNvPr id="1443" name="Google Shape;1443;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5" name="Google Shape;1455;p49"/>
          <p:cNvGrpSpPr/>
          <p:nvPr/>
        </p:nvGrpSpPr>
        <p:grpSpPr>
          <a:xfrm>
            <a:off x="6751936" y="3694051"/>
            <a:ext cx="445681" cy="400651"/>
            <a:chOff x="9626723" y="5526313"/>
            <a:chExt cx="720002" cy="647256"/>
          </a:xfrm>
        </p:grpSpPr>
        <p:sp>
          <p:nvSpPr>
            <p:cNvPr id="1456" name="Google Shape;1456;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8" name="Google Shape;1468;p49"/>
          <p:cNvGrpSpPr/>
          <p:nvPr/>
        </p:nvGrpSpPr>
        <p:grpSpPr>
          <a:xfrm>
            <a:off x="7549176" y="3671488"/>
            <a:ext cx="445582" cy="445743"/>
            <a:chOff x="10914672" y="5489861"/>
            <a:chExt cx="719842" cy="720102"/>
          </a:xfrm>
        </p:grpSpPr>
        <p:sp>
          <p:nvSpPr>
            <p:cNvPr id="1469" name="Google Shape;1469;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1" name="Google Shape;1481;p49"/>
          <p:cNvGrpSpPr/>
          <p:nvPr/>
        </p:nvGrpSpPr>
        <p:grpSpPr>
          <a:xfrm>
            <a:off x="5954636" y="3681752"/>
            <a:ext cx="445821" cy="425246"/>
            <a:chOff x="8338678" y="5506443"/>
            <a:chExt cx="720227" cy="686988"/>
          </a:xfrm>
        </p:grpSpPr>
        <p:sp>
          <p:nvSpPr>
            <p:cNvPr id="1482" name="Google Shape;1482;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9"/>
          <p:cNvGrpSpPr/>
          <p:nvPr/>
        </p:nvGrpSpPr>
        <p:grpSpPr>
          <a:xfrm>
            <a:off x="2676293" y="3736342"/>
            <a:ext cx="1336824" cy="316035"/>
            <a:chOff x="3042485" y="5594633"/>
            <a:chExt cx="2159652" cy="510557"/>
          </a:xfrm>
        </p:grpSpPr>
        <p:sp>
          <p:nvSpPr>
            <p:cNvPr id="1489" name="Google Shape;1489;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4" name="Google Shape;1504;p49"/>
          <p:cNvGrpSpPr/>
          <p:nvPr/>
        </p:nvGrpSpPr>
        <p:grpSpPr>
          <a:xfrm>
            <a:off x="6788033" y="4378458"/>
            <a:ext cx="373053" cy="445791"/>
            <a:chOff x="8095060" y="5664590"/>
            <a:chExt cx="497404" cy="594389"/>
          </a:xfrm>
        </p:grpSpPr>
        <p:grpSp>
          <p:nvGrpSpPr>
            <p:cNvPr id="1505" name="Google Shape;1505;p49"/>
            <p:cNvGrpSpPr/>
            <p:nvPr/>
          </p:nvGrpSpPr>
          <p:grpSpPr>
            <a:xfrm>
              <a:off x="8095060" y="5969027"/>
              <a:ext cx="497404" cy="289951"/>
              <a:chOff x="8095060" y="5969027"/>
              <a:chExt cx="497404" cy="289951"/>
            </a:xfrm>
          </p:grpSpPr>
          <p:sp>
            <p:nvSpPr>
              <p:cNvPr id="1506" name="Google Shape;1506;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9" name="Google Shape;1509;p49"/>
            <p:cNvGrpSpPr/>
            <p:nvPr/>
          </p:nvGrpSpPr>
          <p:grpSpPr>
            <a:xfrm>
              <a:off x="8095060" y="5867832"/>
              <a:ext cx="497404" cy="289312"/>
              <a:chOff x="8095060" y="5867832"/>
              <a:chExt cx="497404" cy="289312"/>
            </a:xfrm>
          </p:grpSpPr>
          <p:sp>
            <p:nvSpPr>
              <p:cNvPr id="1510" name="Google Shape;1510;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3" name="Google Shape;1513;p49"/>
            <p:cNvGrpSpPr/>
            <p:nvPr/>
          </p:nvGrpSpPr>
          <p:grpSpPr>
            <a:xfrm>
              <a:off x="8095060" y="5765998"/>
              <a:ext cx="497404" cy="289312"/>
              <a:chOff x="8095060" y="5765998"/>
              <a:chExt cx="497404" cy="289312"/>
            </a:xfrm>
          </p:grpSpPr>
          <p:sp>
            <p:nvSpPr>
              <p:cNvPr id="1514" name="Google Shape;1514;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7" name="Google Shape;1517;p49"/>
            <p:cNvGrpSpPr/>
            <p:nvPr/>
          </p:nvGrpSpPr>
          <p:grpSpPr>
            <a:xfrm>
              <a:off x="8095060" y="5664590"/>
              <a:ext cx="497404" cy="290164"/>
              <a:chOff x="8095060" y="5664590"/>
              <a:chExt cx="497404" cy="290164"/>
            </a:xfrm>
          </p:grpSpPr>
          <p:sp>
            <p:nvSpPr>
              <p:cNvPr id="1518" name="Google Shape;1518;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21" name="Google Shape;1521;p49"/>
          <p:cNvGrpSpPr/>
          <p:nvPr/>
        </p:nvGrpSpPr>
        <p:grpSpPr>
          <a:xfrm>
            <a:off x="2870825" y="4378486"/>
            <a:ext cx="557162" cy="445734"/>
            <a:chOff x="4607809" y="5664627"/>
            <a:chExt cx="742883" cy="594312"/>
          </a:xfrm>
        </p:grpSpPr>
        <p:sp>
          <p:nvSpPr>
            <p:cNvPr id="1522" name="Google Shape;1522;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9" name="Google Shape;1529;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0" name="Google Shape;1530;p49"/>
          <p:cNvGrpSpPr/>
          <p:nvPr/>
        </p:nvGrpSpPr>
        <p:grpSpPr>
          <a:xfrm>
            <a:off x="3973890" y="4378543"/>
            <a:ext cx="1079865" cy="445620"/>
            <a:chOff x="2571250" y="5664711"/>
            <a:chExt cx="1439820" cy="594160"/>
          </a:xfrm>
        </p:grpSpPr>
        <p:sp>
          <p:nvSpPr>
            <p:cNvPr id="1531" name="Google Shape;1531;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2" name="Google Shape;1532;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3" name="Google Shape;1533;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4" name="Google Shape;1534;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5" name="Google Shape;1535;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6" name="Google Shape;1536;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7" name="Google Shape;1537;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8" name="Google Shape;1538;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9" name="Google Shape;1539;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0" name="Google Shape;1540;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1" name="Google Shape;1541;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2" name="Google Shape;1542;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3" name="Google Shape;1543;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4" name="Google Shape;1544;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5" name="Google Shape;1545;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6" name="Google Shape;1546;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7" name="Google Shape;1547;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8" name="Google Shape;1548;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9" name="Google Shape;1549;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0" name="Google Shape;1550;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1" name="Google Shape;1551;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2" name="Google Shape;1552;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3" name="Google Shape;1553;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4" name="Google Shape;1554;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55" name="Google Shape;1555;p49"/>
          <p:cNvGrpSpPr/>
          <p:nvPr/>
        </p:nvGrpSpPr>
        <p:grpSpPr>
          <a:xfrm>
            <a:off x="5599659" y="4378335"/>
            <a:ext cx="642470" cy="446036"/>
            <a:chOff x="6332670" y="5663946"/>
            <a:chExt cx="856627" cy="594715"/>
          </a:xfrm>
        </p:grpSpPr>
        <p:grpSp>
          <p:nvGrpSpPr>
            <p:cNvPr id="1556" name="Google Shape;1556;p49"/>
            <p:cNvGrpSpPr/>
            <p:nvPr/>
          </p:nvGrpSpPr>
          <p:grpSpPr>
            <a:xfrm>
              <a:off x="6392364" y="5663946"/>
              <a:ext cx="796933" cy="185801"/>
              <a:chOff x="3321050" y="1066800"/>
              <a:chExt cx="6505573" cy="1508125"/>
            </a:xfrm>
          </p:grpSpPr>
          <p:sp>
            <p:nvSpPr>
              <p:cNvPr id="1557" name="Google Shape;1557;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9" name="Google Shape;1559;p49"/>
            <p:cNvGrpSpPr/>
            <p:nvPr/>
          </p:nvGrpSpPr>
          <p:grpSpPr>
            <a:xfrm flipH="1">
              <a:off x="6332670" y="5868403"/>
              <a:ext cx="796933" cy="185801"/>
              <a:chOff x="3321050" y="1066800"/>
              <a:chExt cx="6505573" cy="1508125"/>
            </a:xfrm>
          </p:grpSpPr>
          <p:sp>
            <p:nvSpPr>
              <p:cNvPr id="1560" name="Google Shape;156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2" name="Google Shape;1562;p49"/>
            <p:cNvGrpSpPr/>
            <p:nvPr/>
          </p:nvGrpSpPr>
          <p:grpSpPr>
            <a:xfrm>
              <a:off x="6392364" y="6072860"/>
              <a:ext cx="796933" cy="185801"/>
              <a:chOff x="3321050" y="1066800"/>
              <a:chExt cx="6505573" cy="1508125"/>
            </a:xfrm>
          </p:grpSpPr>
          <p:sp>
            <p:nvSpPr>
              <p:cNvPr id="1563" name="Google Shape;156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65" name="Google Shape;1565;p49"/>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rPr>
              <a:t>Diagrams and infographics</a:t>
            </a:r>
            <a:endParaRPr sz="2000">
              <a:solidFill>
                <a:schemeClr val="dk1"/>
              </a:solidFill>
            </a:endParaRPr>
          </a:p>
        </p:txBody>
      </p:sp>
      <p:sp>
        <p:nvSpPr>
          <p:cNvPr id="1566" name="Google Shape;1566;p4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3"/>
                </a:solidFill>
              </a:rPr>
              <a:t>64</a:t>
            </a:fld>
            <a:endParaRPr>
              <a:solidFill>
                <a:schemeClr val="accent3"/>
              </a:solidFill>
            </a:endParaRPr>
          </a:p>
        </p:txBody>
      </p:sp>
      <p:grpSp>
        <p:nvGrpSpPr>
          <p:cNvPr id="1567" name="Google Shape;1567;p49"/>
          <p:cNvGrpSpPr/>
          <p:nvPr/>
        </p:nvGrpSpPr>
        <p:grpSpPr>
          <a:xfrm>
            <a:off x="1879183" y="4379878"/>
            <a:ext cx="445738" cy="442950"/>
            <a:chOff x="1442627" y="5710929"/>
            <a:chExt cx="594318" cy="590600"/>
          </a:xfrm>
        </p:grpSpPr>
        <p:sp>
          <p:nvSpPr>
            <p:cNvPr id="1568" name="Google Shape;1568;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69" name="Google Shape;1569;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0" name="Google Shape;1570;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1" name="Google Shape;1571;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48151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50"/>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dirty="0">
                <a:solidFill>
                  <a:schemeClr val="lt2"/>
                </a:solidFill>
                <a:latin typeface="Titillium Web Light"/>
                <a:ea typeface="Titillium Web Light"/>
                <a:cs typeface="Titillium Web Light"/>
                <a:sym typeface="Titillium Web Light"/>
              </a:rPr>
              <a:t>✋👆👉👍👤👦👧👨👩👪💃🏃💑❤😂😉😋😒😭👶😸🐟🍒🍔💣📌📖🔨🎃🎈🎨🏈🏰🌏🔌🔑</a:t>
            </a:r>
            <a:r>
              <a:rPr lang="en" sz="2400" dirty="0">
                <a:solidFill>
                  <a:schemeClr val="lt2"/>
                </a:solidFill>
                <a:highlight>
                  <a:schemeClr val="dk1"/>
                </a:highlight>
                <a:latin typeface="Titillium Web Light"/>
                <a:ea typeface="Titillium Web Light"/>
                <a:cs typeface="Titillium Web Light"/>
                <a:sym typeface="Titillium Web Light"/>
              </a:rPr>
              <a:t> and many more...</a:t>
            </a:r>
            <a:endParaRPr sz="2400" dirty="0">
              <a:solidFill>
                <a:schemeClr val="lt2"/>
              </a:solidFill>
              <a:highlight>
                <a:schemeClr val="dk1"/>
              </a:highlight>
              <a:latin typeface="Titillium Web Light"/>
              <a:ea typeface="Titillium Web Light"/>
              <a:cs typeface="Titillium Web Light"/>
              <a:sym typeface="Titillium Web Light"/>
            </a:endParaRPr>
          </a:p>
        </p:txBody>
      </p:sp>
      <p:sp>
        <p:nvSpPr>
          <p:cNvPr id="1577" name="Google Shape;1577;p5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65</a:t>
            </a:fld>
            <a:endParaRPr/>
          </a:p>
        </p:txBody>
      </p:sp>
      <p:sp>
        <p:nvSpPr>
          <p:cNvPr id="1578" name="Google Shape;1578;p50"/>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latin typeface="Titillium Web"/>
                <a:ea typeface="Titillium Web"/>
                <a:cs typeface="Titillium Web"/>
                <a:sym typeface="Titillium Web"/>
              </a:rPr>
              <a:t>You can also use any emoji as an icon!</a:t>
            </a:r>
            <a:endParaRPr sz="1400" b="1">
              <a:latin typeface="Titillium Web"/>
              <a:ea typeface="Titillium Web"/>
              <a:cs typeface="Titillium Web"/>
              <a:sym typeface="Titillium Web"/>
            </a:endParaRPr>
          </a:p>
          <a:p>
            <a:pPr marL="0" lvl="0" indent="0" algn="l" rtl="0">
              <a:spcBef>
                <a:spcPts val="600"/>
              </a:spcBef>
              <a:spcAft>
                <a:spcPts val="0"/>
              </a:spcAft>
              <a:buNone/>
            </a:pPr>
            <a:r>
              <a:rPr lang="en" sz="1400">
                <a:latin typeface="Titillium Web"/>
                <a:ea typeface="Titillium Web"/>
                <a:cs typeface="Titillium Web"/>
                <a:sym typeface="Titillium Web"/>
              </a:rPr>
              <a:t>And of course it resizes without losing quality.</a:t>
            </a:r>
            <a:endParaRPr sz="1400">
              <a:latin typeface="Titillium Web"/>
              <a:ea typeface="Titillium Web"/>
              <a:cs typeface="Titillium Web"/>
              <a:sym typeface="Titillium Web"/>
            </a:endParaRPr>
          </a:p>
          <a:p>
            <a:pPr marL="0" lvl="0" indent="0" algn="l" rtl="0">
              <a:spcBef>
                <a:spcPts val="600"/>
              </a:spcBef>
              <a:spcAft>
                <a:spcPts val="0"/>
              </a:spcAft>
              <a:buNone/>
            </a:pPr>
            <a:r>
              <a:rPr lang="en" sz="1400">
                <a:latin typeface="Titillium Web"/>
                <a:ea typeface="Titillium Web"/>
                <a:cs typeface="Titillium Web"/>
                <a:sym typeface="Titillium Web"/>
              </a:rPr>
              <a:t>How? Follow Google instructions https://twitter.com/googledocs/status/730087240156643328</a:t>
            </a:r>
            <a:endParaRPr sz="1400">
              <a:latin typeface="Titillium Web"/>
              <a:ea typeface="Titillium Web"/>
              <a:cs typeface="Titillium Web"/>
              <a:sym typeface="Titillium Web"/>
            </a:endParaRPr>
          </a:p>
          <a:p>
            <a:pPr marL="0" lvl="0" indent="0" algn="l" rtl="0">
              <a:spcBef>
                <a:spcPts val="600"/>
              </a:spcBef>
              <a:spcAft>
                <a:spcPts val="0"/>
              </a:spcAft>
              <a:buNone/>
            </a:pPr>
            <a:endParaRPr sz="1400">
              <a:latin typeface="Titillium Web"/>
              <a:ea typeface="Titillium Web"/>
              <a:cs typeface="Titillium Web"/>
              <a:sym typeface="Titillium Web"/>
            </a:endParaRPr>
          </a:p>
          <a:p>
            <a:pPr marL="0" lvl="0" indent="0" algn="l" rtl="0">
              <a:spcBef>
                <a:spcPts val="600"/>
              </a:spcBef>
              <a:spcAft>
                <a:spcPts val="0"/>
              </a:spcAft>
              <a:buNone/>
            </a:pPr>
            <a:endParaRPr sz="1400" b="1"/>
          </a:p>
        </p:txBody>
      </p:sp>
    </p:spTree>
    <p:extLst>
      <p:ext uri="{BB962C8B-B14F-4D97-AF65-F5344CB8AC3E}">
        <p14:creationId xmlns:p14="http://schemas.microsoft.com/office/powerpoint/2010/main" val="3979209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57225" y="5679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0"/>
              <a:t>Want big impact?</a:t>
            </a:r>
            <a:endParaRPr b="0"/>
          </a:p>
          <a:p>
            <a:pPr marL="0" lvl="0" indent="0" algn="l" rtl="0">
              <a:spcBef>
                <a:spcPts val="0"/>
              </a:spcBef>
              <a:spcAft>
                <a:spcPts val="0"/>
              </a:spcAft>
              <a:buNone/>
            </a:pPr>
            <a:r>
              <a:rPr lang="en"/>
              <a:t>Use big image.</a:t>
            </a:r>
            <a:endParaRPr/>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201" name="Google Shape;201;p25"/>
          <p:cNvGraphicFramePr/>
          <p:nvPr/>
        </p:nvGraphicFramePr>
        <p:xfrm>
          <a:off x="975200" y="1869281"/>
          <a:ext cx="7216300" cy="2334900"/>
        </p:xfrm>
        <a:graphic>
          <a:graphicData uri="http://schemas.openxmlformats.org/drawingml/2006/table">
            <a:tbl>
              <a:tblPr>
                <a:noFill/>
                <a:tableStyleId>{25171DD6-2702-4FCF-BC82-B343C2BCD5F6}</a:tableStyleId>
              </a:tblPr>
              <a:tblGrid>
                <a:gridCol w="1804075">
                  <a:extLst>
                    <a:ext uri="{9D8B030D-6E8A-4147-A177-3AD203B41FA5}">
                      <a16:colId xmlns:a16="http://schemas.microsoft.com/office/drawing/2014/main" val="20000"/>
                    </a:ext>
                  </a:extLst>
                </a:gridCol>
                <a:gridCol w="1804075">
                  <a:extLst>
                    <a:ext uri="{9D8B030D-6E8A-4147-A177-3AD203B41FA5}">
                      <a16:colId xmlns:a16="http://schemas.microsoft.com/office/drawing/2014/main" val="20001"/>
                    </a:ext>
                  </a:extLst>
                </a:gridCol>
                <a:gridCol w="1804075">
                  <a:extLst>
                    <a:ext uri="{9D8B030D-6E8A-4147-A177-3AD203B41FA5}">
                      <a16:colId xmlns:a16="http://schemas.microsoft.com/office/drawing/2014/main" val="20002"/>
                    </a:ext>
                  </a:extLst>
                </a:gridCol>
                <a:gridCol w="1804075">
                  <a:extLst>
                    <a:ext uri="{9D8B030D-6E8A-4147-A177-3AD203B41FA5}">
                      <a16:colId xmlns:a16="http://schemas.microsoft.com/office/drawing/2014/main" val="20003"/>
                    </a:ext>
                  </a:extLst>
                </a:gridCol>
              </a:tblGrid>
              <a:tr h="583725">
                <a:tc>
                  <a:txBody>
                    <a:bodyPr/>
                    <a:lstStyle/>
                    <a:p>
                      <a:pPr marL="0" lvl="0" indent="0" algn="l" rtl="0">
                        <a:spcBef>
                          <a:spcPts val="0"/>
                        </a:spcBef>
                        <a:spcAft>
                          <a:spcPts val="0"/>
                        </a:spcAft>
                        <a:buNone/>
                      </a:pPr>
                      <a:endParaRPr>
                        <a:solidFill>
                          <a:schemeClr val="lt1"/>
                        </a:solidFill>
                        <a:latin typeface="Titillium Web Light"/>
                        <a:ea typeface="Titillium Web Light"/>
                        <a:cs typeface="Titillium Web Light"/>
                        <a:sym typeface="Titillium Web Light"/>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accent5"/>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100">
                          <a:solidFill>
                            <a:schemeClr val="lt1"/>
                          </a:solidFill>
                          <a:latin typeface="Titillium Web Light"/>
                          <a:ea typeface="Titillium Web Light"/>
                          <a:cs typeface="Titillium Web Light"/>
                          <a:sym typeface="Titillium Web Light"/>
                        </a:rPr>
                        <a:t>A</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100">
                          <a:solidFill>
                            <a:schemeClr val="lt1"/>
                          </a:solidFill>
                          <a:latin typeface="Titillium Web Light"/>
                          <a:ea typeface="Titillium Web Light"/>
                          <a:cs typeface="Titillium Web Light"/>
                          <a:sym typeface="Titillium Web Light"/>
                        </a:rPr>
                        <a:t>B</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100">
                          <a:solidFill>
                            <a:schemeClr val="lt1"/>
                          </a:solidFill>
                          <a:latin typeface="Titillium Web Light"/>
                          <a:ea typeface="Titillium Web Light"/>
                          <a:cs typeface="Titillium Web Light"/>
                          <a:sym typeface="Titillium Web Light"/>
                        </a:rPr>
                        <a:t>C</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0"/>
                  </a:ext>
                </a:extLst>
              </a:tr>
              <a:tr h="583725">
                <a:tc>
                  <a:txBody>
                    <a:bodyPr/>
                    <a:lstStyle/>
                    <a:p>
                      <a:pPr marL="0" lvl="0" indent="0" algn="r" rtl="0">
                        <a:spcBef>
                          <a:spcPts val="0"/>
                        </a:spcBef>
                        <a:spcAft>
                          <a:spcPts val="0"/>
                        </a:spcAft>
                        <a:buNone/>
                      </a:pPr>
                      <a:r>
                        <a:rPr lang="en" sz="1100">
                          <a:solidFill>
                            <a:schemeClr val="lt1"/>
                          </a:solidFill>
                          <a:latin typeface="Titillium Web Light"/>
                          <a:ea typeface="Titillium Web Light"/>
                          <a:cs typeface="Titillium Web Light"/>
                          <a:sym typeface="Titillium Web Light"/>
                        </a:rPr>
                        <a:t>Yellow</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10</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20</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7</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1"/>
                  </a:ext>
                </a:extLst>
              </a:tr>
              <a:tr h="583725">
                <a:tc>
                  <a:txBody>
                    <a:bodyPr/>
                    <a:lstStyle/>
                    <a:p>
                      <a:pPr marL="0" lvl="0" indent="0" algn="r" rtl="0">
                        <a:spcBef>
                          <a:spcPts val="0"/>
                        </a:spcBef>
                        <a:spcAft>
                          <a:spcPts val="0"/>
                        </a:spcAft>
                        <a:buNone/>
                      </a:pPr>
                      <a:r>
                        <a:rPr lang="en" sz="1100">
                          <a:solidFill>
                            <a:schemeClr val="lt1"/>
                          </a:solidFill>
                          <a:latin typeface="Titillium Web Light"/>
                          <a:ea typeface="Titillium Web Light"/>
                          <a:cs typeface="Titillium Web Light"/>
                          <a:sym typeface="Titillium Web Light"/>
                        </a:rPr>
                        <a:t>Blue</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30</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15</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10</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2"/>
                  </a:ext>
                </a:extLst>
              </a:tr>
              <a:tr h="583725">
                <a:tc>
                  <a:txBody>
                    <a:bodyPr/>
                    <a:lstStyle/>
                    <a:p>
                      <a:pPr marL="0" lvl="0" indent="0" algn="r" rtl="0">
                        <a:spcBef>
                          <a:spcPts val="0"/>
                        </a:spcBef>
                        <a:spcAft>
                          <a:spcPts val="0"/>
                        </a:spcAft>
                        <a:buNone/>
                      </a:pPr>
                      <a:r>
                        <a:rPr lang="en" sz="1100">
                          <a:solidFill>
                            <a:schemeClr val="lt1"/>
                          </a:solidFill>
                          <a:latin typeface="Titillium Web Light"/>
                          <a:ea typeface="Titillium Web Light"/>
                          <a:cs typeface="Titillium Web Light"/>
                          <a:sym typeface="Titillium Web Light"/>
                        </a:rPr>
                        <a:t>Orange</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9050"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5</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9050"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24</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9050"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16</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accent5"/>
                      </a:solidFill>
                      <a:prstDash val="solid"/>
                      <a:round/>
                      <a:headEnd type="none" w="sm" len="sm"/>
                      <a:tailEnd type="none" w="sm" len="sm"/>
                    </a:lnT>
                    <a:lnB w="19050" cap="flat" cmpd="sng">
                      <a:solidFill>
                        <a:schemeClr val="lt2"/>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3"/>
                  </a:ext>
                </a:extLst>
              </a:tr>
            </a:tbl>
          </a:graphicData>
        </a:graphic>
      </p:graphicFrame>
      <p:sp>
        <p:nvSpPr>
          <p:cNvPr id="202" name="Google Shape;202;p2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p:nvPr/>
        </p:nvSpPr>
        <p:spPr>
          <a:xfrm>
            <a:off x="988126" y="1045925"/>
            <a:ext cx="7340203" cy="349671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5"/>
          </a:solidFill>
          <a:ln>
            <a:noFill/>
          </a:ln>
          <a:effectLst>
            <a:outerShdw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txBox="1">
            <a:spLocks noGrp="1"/>
          </p:cNvSpPr>
          <p:nvPr>
            <p:ph type="title" idx="4294967295"/>
          </p:nvPr>
        </p:nvSpPr>
        <p:spPr>
          <a:xfrm>
            <a:off x="457200" y="455675"/>
            <a:ext cx="10542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Maps</a:t>
            </a:r>
            <a:endParaRPr/>
          </a:p>
        </p:txBody>
      </p:sp>
      <p:sp>
        <p:nvSpPr>
          <p:cNvPr id="209" name="Google Shape;209;p26"/>
          <p:cNvSpPr/>
          <p:nvPr/>
        </p:nvSpPr>
        <p:spPr>
          <a:xfrm>
            <a:off x="2291600" y="1861450"/>
            <a:ext cx="719100" cy="181800"/>
          </a:xfrm>
          <a:prstGeom prst="wedgeRectCallout">
            <a:avLst>
              <a:gd name="adj1" fmla="val -21428"/>
              <a:gd name="adj2" fmla="val 842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Titillium Web Light"/>
                <a:ea typeface="Titillium Web Light"/>
                <a:cs typeface="Titillium Web Light"/>
                <a:sym typeface="Titillium Web Light"/>
              </a:rPr>
              <a:t>our office</a:t>
            </a:r>
            <a:endParaRPr sz="1000">
              <a:solidFill>
                <a:schemeClr val="lt1"/>
              </a:solidFill>
              <a:latin typeface="Titillium Web Light"/>
              <a:ea typeface="Titillium Web Light"/>
              <a:cs typeface="Titillium Web Light"/>
              <a:sym typeface="Titillium Web Light"/>
            </a:endParaRPr>
          </a:p>
        </p:txBody>
      </p:sp>
      <p:sp>
        <p:nvSpPr>
          <p:cNvPr id="210" name="Google Shape;210;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211" name="Google Shape;211;p26"/>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solidFill>
                  <a:schemeClr val="lt2"/>
                </a:solidFill>
              </a:rPr>
              <a:t>Find more maps at </a:t>
            </a:r>
            <a:r>
              <a:rPr lang="en" sz="900" u="sng">
                <a:solidFill>
                  <a:schemeClr val="lt2"/>
                </a:solidFill>
                <a:hlinkClick r:id="rId3">
                  <a:extLst>
                    <a:ext uri="{A12FA001-AC4F-418D-AE19-62706E023703}">
                      <ahyp:hlinkClr xmlns:ahyp="http://schemas.microsoft.com/office/drawing/2018/hyperlinkcolor" val="tx"/>
                    </a:ext>
                  </a:extLst>
                </a:hlinkClick>
              </a:rPr>
              <a:t>slidescarnival.com/extra-free-resources-icons-and-maps</a:t>
            </a:r>
            <a:endParaRPr sz="900">
              <a:solidFill>
                <a:schemeClr val="lt2"/>
              </a:solidFill>
            </a:endParaRPr>
          </a:p>
          <a:p>
            <a:pPr marL="0" lvl="0" indent="0" algn="l" rtl="0">
              <a:spcBef>
                <a:spcPts val="600"/>
              </a:spcBef>
              <a:spcAft>
                <a:spcPts val="0"/>
              </a:spcAft>
              <a:buNone/>
            </a:pPr>
            <a:endParaRPr sz="900" b="1">
              <a:solidFill>
                <a:schemeClr val="lt2"/>
              </a:solidFill>
            </a:endParaRPr>
          </a:p>
        </p:txBody>
      </p:sp>
      <p:sp>
        <p:nvSpPr>
          <p:cNvPr id="212" name="Google Shape;212;p26"/>
          <p:cNvSpPr/>
          <p:nvPr/>
        </p:nvSpPr>
        <p:spPr>
          <a:xfrm>
            <a:off x="1553725" y="2144300"/>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074000" y="3553050"/>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3984675" y="1947632"/>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4657475" y="3872725"/>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6549475" y="2419375"/>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110750" y="3872725"/>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ctrTitle" idx="4294967295"/>
          </p:nvPr>
        </p:nvSpPr>
        <p:spPr>
          <a:xfrm>
            <a:off x="975250" y="1691700"/>
            <a:ext cx="7193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solidFill>
                  <a:schemeClr val="lt2"/>
                </a:solidFill>
              </a:rPr>
              <a:t>89</a:t>
            </a:r>
            <a:r>
              <a:rPr lang="en" sz="6000">
                <a:solidFill>
                  <a:schemeClr val="lt2"/>
                </a:solidFill>
              </a:rPr>
              <a:t>,</a:t>
            </a:r>
            <a:r>
              <a:rPr lang="en" sz="9600">
                <a:solidFill>
                  <a:schemeClr val="lt2"/>
                </a:solidFill>
              </a:rPr>
              <a:t>526</a:t>
            </a:r>
            <a:r>
              <a:rPr lang="en" sz="6000">
                <a:solidFill>
                  <a:schemeClr val="lt2"/>
                </a:solidFill>
              </a:rPr>
              <a:t>,</a:t>
            </a:r>
            <a:r>
              <a:rPr lang="en" sz="9600">
                <a:solidFill>
                  <a:schemeClr val="lt2"/>
                </a:solidFill>
              </a:rPr>
              <a:t>124</a:t>
            </a:r>
            <a:endParaRPr sz="9600">
              <a:solidFill>
                <a:schemeClr val="lt2"/>
              </a:solidFill>
            </a:endParaRPr>
          </a:p>
        </p:txBody>
      </p:sp>
      <p:sp>
        <p:nvSpPr>
          <p:cNvPr id="223" name="Google Shape;223;p27"/>
          <p:cNvSpPr txBox="1">
            <a:spLocks noGrp="1"/>
          </p:cNvSpPr>
          <p:nvPr>
            <p:ph type="subTitle" idx="4294967295"/>
          </p:nvPr>
        </p:nvSpPr>
        <p:spPr>
          <a:xfrm>
            <a:off x="975250" y="2948403"/>
            <a:ext cx="7193400" cy="50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224" name="Google Shape;224;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3CB49-E64E-4AA0-BF88-3BAC51CB9463}"/>
              </a:ext>
            </a:extLst>
          </p:cNvPr>
          <p:cNvSpPr>
            <a:spLocks noGrp="1"/>
          </p:cNvSpPr>
          <p:nvPr>
            <p:ph type="title"/>
          </p:nvPr>
        </p:nvSpPr>
        <p:spPr/>
        <p:txBody>
          <a:bodyPr/>
          <a:lstStyle/>
          <a:p>
            <a:r>
              <a:rPr lang="zh-CN" altLang="en-US" dirty="0"/>
              <a:t>多元线性回归的基本公式</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390D5AA8-6CE3-4325-8BE5-36163D2BBC78}"/>
                  </a:ext>
                </a:extLst>
              </p:cNvPr>
              <p:cNvSpPr>
                <a:spLocks noGrp="1"/>
              </p:cNvSpPr>
              <p:nvPr>
                <p:ph type="body"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μ</m:t>
                        </m:r>
                      </m:e>
                      <m:sub>
                        <m:r>
                          <a:rPr lang="en-US" altLang="zh-CN" b="0" i="1" smtClean="0">
                            <a:latin typeface="Cambria Math" panose="02040503050406030204" pitchFamily="18" charset="0"/>
                          </a:rPr>
                          <m:t>𝑖</m:t>
                        </m:r>
                      </m:sub>
                    </m:sSub>
                  </m:oMath>
                </a14:m>
                <a:endParaRPr lang="en-US" altLang="zh-CN" dirty="0"/>
              </a:p>
              <a:p>
                <a:r>
                  <a:rPr lang="zh-CN" altLang="en-US" dirty="0"/>
                  <a:t>除误差外，</a:t>
                </a:r>
                <a:r>
                  <a:rPr lang="en-US" altLang="zh-CN" dirty="0"/>
                  <a:t>y</a:t>
                </a:r>
                <a:r>
                  <a:rPr lang="zh-CN" altLang="en-US" dirty="0"/>
                  <a:t>可以认为由</a:t>
                </a:r>
                <a:r>
                  <a:rPr lang="en-US" altLang="zh-CN" dirty="0"/>
                  <a:t>x</a:t>
                </a:r>
                <a:r>
                  <a:rPr lang="zh-CN" altLang="en-US" dirty="0"/>
                  <a:t>构成</a:t>
                </a:r>
              </a:p>
            </p:txBody>
          </p:sp>
        </mc:Choice>
        <mc:Fallback xmlns="">
          <p:sp>
            <p:nvSpPr>
              <p:cNvPr id="3" name="文本占位符 2">
                <a:extLst>
                  <a:ext uri="{FF2B5EF4-FFF2-40B4-BE49-F238E27FC236}">
                    <a16:creationId xmlns:a16="http://schemas.microsoft.com/office/drawing/2014/main" id="{390D5AA8-6CE3-4325-8BE5-36163D2BBC78}"/>
                  </a:ext>
                </a:extLst>
              </p:cNvPr>
              <p:cNvSpPr>
                <a:spLocks noGrp="1" noRot="1" noChangeAspect="1" noMove="1" noResize="1" noEditPoints="1" noAdjustHandles="1" noChangeArrowheads="1" noChangeShapeType="1" noTextEdit="1"/>
              </p:cNvSpPr>
              <p:nvPr>
                <p:ph type="body" idx="1"/>
              </p:nvPr>
            </p:nvSpPr>
            <p:spPr>
              <a:blipFill>
                <a:blip r:embed="rId2"/>
                <a:stretch>
                  <a:fillRect l="-1780" t="-29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19295C1-33D9-46E7-A4E4-0D02B1F739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303153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ctrTitle" idx="4294967295"/>
          </p:nvPr>
        </p:nvSpPr>
        <p:spPr>
          <a:xfrm>
            <a:off x="975250" y="724200"/>
            <a:ext cx="7193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solidFill>
                  <a:schemeClr val="accent5"/>
                </a:solidFill>
              </a:rPr>
              <a:t>89,526,124$</a:t>
            </a:r>
            <a:endParaRPr sz="7200">
              <a:solidFill>
                <a:schemeClr val="accent5"/>
              </a:solidFill>
            </a:endParaRPr>
          </a:p>
        </p:txBody>
      </p:sp>
      <p:sp>
        <p:nvSpPr>
          <p:cNvPr id="230" name="Google Shape;230;p28"/>
          <p:cNvSpPr txBox="1">
            <a:spLocks noGrp="1"/>
          </p:cNvSpPr>
          <p:nvPr>
            <p:ph type="subTitle" idx="4294967295"/>
          </p:nvPr>
        </p:nvSpPr>
        <p:spPr>
          <a:xfrm>
            <a:off x="975250" y="1487508"/>
            <a:ext cx="7193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chemeClr val="dk1"/>
                </a:solidFill>
              </a:rPr>
              <a:t>That’s a lot of money</a:t>
            </a:r>
            <a:endParaRPr sz="1800">
              <a:solidFill>
                <a:schemeClr val="dk1"/>
              </a:solidFill>
            </a:endParaRPr>
          </a:p>
        </p:txBody>
      </p:sp>
      <p:sp>
        <p:nvSpPr>
          <p:cNvPr id="231" name="Google Shape;231;p28"/>
          <p:cNvSpPr txBox="1">
            <a:spLocks noGrp="1"/>
          </p:cNvSpPr>
          <p:nvPr>
            <p:ph type="ctrTitle" idx="4294967295"/>
          </p:nvPr>
        </p:nvSpPr>
        <p:spPr>
          <a:xfrm>
            <a:off x="975250" y="3353093"/>
            <a:ext cx="7193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solidFill>
                  <a:schemeClr val="accent3"/>
                </a:solidFill>
              </a:rPr>
              <a:t>100%</a:t>
            </a:r>
            <a:endParaRPr sz="7200">
              <a:solidFill>
                <a:schemeClr val="accent3"/>
              </a:solidFill>
            </a:endParaRPr>
          </a:p>
        </p:txBody>
      </p:sp>
      <p:sp>
        <p:nvSpPr>
          <p:cNvPr id="232" name="Google Shape;232;p28"/>
          <p:cNvSpPr txBox="1">
            <a:spLocks noGrp="1"/>
          </p:cNvSpPr>
          <p:nvPr>
            <p:ph type="subTitle" idx="4294967295"/>
          </p:nvPr>
        </p:nvSpPr>
        <p:spPr>
          <a:xfrm>
            <a:off x="975250" y="4116401"/>
            <a:ext cx="7193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chemeClr val="dk1"/>
                </a:solidFill>
              </a:rPr>
              <a:t>Total success!</a:t>
            </a:r>
            <a:endParaRPr sz="1800">
              <a:solidFill>
                <a:schemeClr val="dk1"/>
              </a:solidFill>
            </a:endParaRPr>
          </a:p>
        </p:txBody>
      </p:sp>
      <p:sp>
        <p:nvSpPr>
          <p:cNvPr id="233" name="Google Shape;233;p28"/>
          <p:cNvSpPr txBox="1">
            <a:spLocks noGrp="1"/>
          </p:cNvSpPr>
          <p:nvPr>
            <p:ph type="ctrTitle" idx="4294967295"/>
          </p:nvPr>
        </p:nvSpPr>
        <p:spPr>
          <a:xfrm>
            <a:off x="975250" y="2038647"/>
            <a:ext cx="7193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solidFill>
                  <a:schemeClr val="accent4"/>
                </a:solidFill>
              </a:rPr>
              <a:t>185,244</a:t>
            </a:r>
            <a:r>
              <a:rPr lang="en" sz="4800">
                <a:solidFill>
                  <a:schemeClr val="accent4"/>
                </a:solidFill>
              </a:rPr>
              <a:t> users</a:t>
            </a:r>
            <a:endParaRPr sz="4800">
              <a:solidFill>
                <a:schemeClr val="accent4"/>
              </a:solidFill>
            </a:endParaRPr>
          </a:p>
        </p:txBody>
      </p:sp>
      <p:sp>
        <p:nvSpPr>
          <p:cNvPr id="234" name="Google Shape;234;p28"/>
          <p:cNvSpPr txBox="1">
            <a:spLocks noGrp="1"/>
          </p:cNvSpPr>
          <p:nvPr>
            <p:ph type="subTitle" idx="4294967295"/>
          </p:nvPr>
        </p:nvSpPr>
        <p:spPr>
          <a:xfrm>
            <a:off x="975250" y="2801955"/>
            <a:ext cx="7193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chemeClr val="dk1"/>
                </a:solidFill>
              </a:rPr>
              <a:t>And a lot of users</a:t>
            </a:r>
            <a:endParaRPr sz="1800">
              <a:solidFill>
                <a:schemeClr val="dk1"/>
              </a:solidFill>
            </a:endParaRPr>
          </a:p>
        </p:txBody>
      </p:sp>
      <p:sp>
        <p:nvSpPr>
          <p:cNvPr id="235" name="Google Shape;235;p2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3"/>
                </a:solidFill>
              </a:rPr>
              <a:t>70</a:t>
            </a:fld>
            <a:endParaRPr>
              <a:solidFill>
                <a:schemeClr val="accent3"/>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256" name="Google Shape;256;p30"/>
          <p:cNvSpPr txBox="1">
            <a:spLocks noGrp="1"/>
          </p:cNvSpPr>
          <p:nvPr>
            <p:ph type="body" idx="1"/>
          </p:nvPr>
        </p:nvSpPr>
        <p:spPr>
          <a:xfrm>
            <a:off x="975250"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57" name="Google Shape;257;p30"/>
          <p:cNvSpPr txBox="1">
            <a:spLocks noGrp="1"/>
          </p:cNvSpPr>
          <p:nvPr>
            <p:ph type="body" idx="2"/>
          </p:nvPr>
        </p:nvSpPr>
        <p:spPr>
          <a:xfrm>
            <a:off x="3470356"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58" name="Google Shape;258;p30"/>
          <p:cNvSpPr txBox="1">
            <a:spLocks noGrp="1"/>
          </p:cNvSpPr>
          <p:nvPr>
            <p:ph type="body" idx="3"/>
          </p:nvPr>
        </p:nvSpPr>
        <p:spPr>
          <a:xfrm>
            <a:off x="5975475"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59" name="Google Shape;259;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71</a:t>
            </a:fld>
            <a:endParaRPr/>
          </a:p>
        </p:txBody>
      </p:sp>
      <p:sp>
        <p:nvSpPr>
          <p:cNvPr id="260" name="Google Shape;260;p30"/>
          <p:cNvSpPr txBox="1">
            <a:spLocks noGrp="1"/>
          </p:cNvSpPr>
          <p:nvPr>
            <p:ph type="body" idx="1"/>
          </p:nvPr>
        </p:nvSpPr>
        <p:spPr>
          <a:xfrm>
            <a:off x="975250" y="29467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61" name="Google Shape;261;p30"/>
          <p:cNvSpPr txBox="1">
            <a:spLocks noGrp="1"/>
          </p:cNvSpPr>
          <p:nvPr>
            <p:ph type="body" idx="2"/>
          </p:nvPr>
        </p:nvSpPr>
        <p:spPr>
          <a:xfrm>
            <a:off x="3470356" y="29467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62" name="Google Shape;262;p30"/>
          <p:cNvSpPr txBox="1">
            <a:spLocks noGrp="1"/>
          </p:cNvSpPr>
          <p:nvPr>
            <p:ph type="body" idx="3"/>
          </p:nvPr>
        </p:nvSpPr>
        <p:spPr>
          <a:xfrm>
            <a:off x="5975475" y="29467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body" idx="1"/>
          </p:nvPr>
        </p:nvSpPr>
        <p:spPr>
          <a:xfrm>
            <a:off x="975250" y="4406300"/>
            <a:ext cx="7193400" cy="393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268" name="Google Shape;268;p3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72</a:t>
            </a:fld>
            <a:endParaRPr/>
          </a:p>
        </p:txBody>
      </p:sp>
      <p:cxnSp>
        <p:nvCxnSpPr>
          <p:cNvPr id="269" name="Google Shape;269;p31"/>
          <p:cNvCxnSpPr/>
          <p:nvPr/>
        </p:nvCxnSpPr>
        <p:spPr>
          <a:xfrm>
            <a:off x="1044725" y="1062951"/>
            <a:ext cx="7239000" cy="0"/>
          </a:xfrm>
          <a:prstGeom prst="straightConnector1">
            <a:avLst/>
          </a:prstGeom>
          <a:noFill/>
          <a:ln w="9525" cap="flat" cmpd="sng">
            <a:solidFill>
              <a:schemeClr val="accent6"/>
            </a:solidFill>
            <a:prstDash val="solid"/>
            <a:round/>
            <a:headEnd type="none" w="med" len="med"/>
            <a:tailEnd type="none" w="med" len="med"/>
          </a:ln>
        </p:spPr>
      </p:cxnSp>
      <p:cxnSp>
        <p:nvCxnSpPr>
          <p:cNvPr id="270" name="Google Shape;270;p31"/>
          <p:cNvCxnSpPr/>
          <p:nvPr/>
        </p:nvCxnSpPr>
        <p:spPr>
          <a:xfrm>
            <a:off x="1044725" y="1772433"/>
            <a:ext cx="7239000" cy="0"/>
          </a:xfrm>
          <a:prstGeom prst="straightConnector1">
            <a:avLst/>
          </a:prstGeom>
          <a:noFill/>
          <a:ln w="9525" cap="flat" cmpd="sng">
            <a:solidFill>
              <a:schemeClr val="accent6"/>
            </a:solidFill>
            <a:prstDash val="solid"/>
            <a:round/>
            <a:headEnd type="none" w="med" len="med"/>
            <a:tailEnd type="none" w="med" len="med"/>
          </a:ln>
        </p:spPr>
      </p:cxnSp>
      <p:cxnSp>
        <p:nvCxnSpPr>
          <p:cNvPr id="271" name="Google Shape;271;p31"/>
          <p:cNvCxnSpPr/>
          <p:nvPr/>
        </p:nvCxnSpPr>
        <p:spPr>
          <a:xfrm>
            <a:off x="1044725" y="2481914"/>
            <a:ext cx="7239000" cy="0"/>
          </a:xfrm>
          <a:prstGeom prst="straightConnector1">
            <a:avLst/>
          </a:prstGeom>
          <a:noFill/>
          <a:ln w="9525" cap="flat" cmpd="sng">
            <a:solidFill>
              <a:schemeClr val="accent6"/>
            </a:solidFill>
            <a:prstDash val="solid"/>
            <a:round/>
            <a:headEnd type="none" w="med" len="med"/>
            <a:tailEnd type="none" w="med" len="med"/>
          </a:ln>
        </p:spPr>
      </p:cxnSp>
      <p:cxnSp>
        <p:nvCxnSpPr>
          <p:cNvPr id="272" name="Google Shape;272;p31"/>
          <p:cNvCxnSpPr/>
          <p:nvPr/>
        </p:nvCxnSpPr>
        <p:spPr>
          <a:xfrm>
            <a:off x="1044725" y="3191396"/>
            <a:ext cx="7239000" cy="0"/>
          </a:xfrm>
          <a:prstGeom prst="straightConnector1">
            <a:avLst/>
          </a:prstGeom>
          <a:noFill/>
          <a:ln w="9525" cap="flat" cmpd="sng">
            <a:solidFill>
              <a:schemeClr val="accent6"/>
            </a:solidFill>
            <a:prstDash val="solid"/>
            <a:round/>
            <a:headEnd type="none" w="med" len="med"/>
            <a:tailEnd type="none" w="med" len="med"/>
          </a:ln>
        </p:spPr>
      </p:cxnSp>
      <p:cxnSp>
        <p:nvCxnSpPr>
          <p:cNvPr id="273" name="Google Shape;273;p31"/>
          <p:cNvCxnSpPr/>
          <p:nvPr/>
        </p:nvCxnSpPr>
        <p:spPr>
          <a:xfrm>
            <a:off x="1044725" y="3922776"/>
            <a:ext cx="7239000" cy="0"/>
          </a:xfrm>
          <a:prstGeom prst="straightConnector1">
            <a:avLst/>
          </a:prstGeom>
          <a:noFill/>
          <a:ln w="9525" cap="flat" cmpd="sng">
            <a:solidFill>
              <a:schemeClr val="accent6"/>
            </a:solidFill>
            <a:prstDash val="solid"/>
            <a:round/>
            <a:headEnd type="none" w="med" len="med"/>
            <a:tailEnd type="none" w="med" len="med"/>
          </a:ln>
        </p:spPr>
      </p:cxnSp>
      <p:sp>
        <p:nvSpPr>
          <p:cNvPr id="274" name="Google Shape;274;p31"/>
          <p:cNvSpPr txBox="1"/>
          <p:nvPr/>
        </p:nvSpPr>
        <p:spPr>
          <a:xfrm>
            <a:off x="975240" y="904200"/>
            <a:ext cx="3579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4000</a:t>
            </a:r>
            <a:endParaRPr sz="1000">
              <a:solidFill>
                <a:schemeClr val="lt1"/>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lt1"/>
                </a:solidFill>
                <a:latin typeface="Titillium Web"/>
                <a:ea typeface="Titillium Web"/>
                <a:cs typeface="Titillium Web"/>
                <a:sym typeface="Titillium Web"/>
              </a:rPr>
              <a:t>3000</a:t>
            </a:r>
            <a:endParaRPr sz="1000">
              <a:solidFill>
                <a:schemeClr val="lt1"/>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lt1"/>
                </a:solidFill>
                <a:latin typeface="Titillium Web"/>
                <a:ea typeface="Titillium Web"/>
                <a:cs typeface="Titillium Web"/>
                <a:sym typeface="Titillium Web"/>
              </a:rPr>
              <a:t>2000</a:t>
            </a:r>
            <a:endParaRPr sz="1000">
              <a:solidFill>
                <a:schemeClr val="lt1"/>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lt1"/>
                </a:solidFill>
                <a:latin typeface="Titillium Web"/>
                <a:ea typeface="Titillium Web"/>
                <a:cs typeface="Titillium Web"/>
                <a:sym typeface="Titillium Web"/>
              </a:rPr>
              <a:t>1000</a:t>
            </a:r>
            <a:endParaRPr sz="1000">
              <a:solidFill>
                <a:schemeClr val="lt1"/>
              </a:solidFill>
              <a:latin typeface="Titillium Web"/>
              <a:ea typeface="Titillium Web"/>
              <a:cs typeface="Titillium Web"/>
              <a:sym typeface="Titillium Web"/>
            </a:endParaRPr>
          </a:p>
          <a:p>
            <a:pPr marL="0" marR="0" lvl="0" indent="0" algn="r" rtl="0">
              <a:lnSpc>
                <a:spcPct val="100000"/>
              </a:lnSpc>
              <a:spcBef>
                <a:spcPts val="4400"/>
              </a:spcBef>
              <a:spcAft>
                <a:spcPts val="4400"/>
              </a:spcAft>
              <a:buNone/>
            </a:pPr>
            <a:r>
              <a:rPr lang="en" sz="1000">
                <a:solidFill>
                  <a:schemeClr val="lt1"/>
                </a:solidFill>
                <a:latin typeface="Titillium Web"/>
                <a:ea typeface="Titillium Web"/>
                <a:cs typeface="Titillium Web"/>
                <a:sym typeface="Titillium Web"/>
              </a:rPr>
              <a:t>0</a:t>
            </a:r>
            <a:endParaRPr sz="1000">
              <a:solidFill>
                <a:schemeClr val="lt1"/>
              </a:solidFill>
              <a:latin typeface="Titillium Web"/>
              <a:ea typeface="Titillium Web"/>
              <a:cs typeface="Titillium Web"/>
              <a:sym typeface="Titillium Web"/>
            </a:endParaRPr>
          </a:p>
        </p:txBody>
      </p:sp>
      <p:sp>
        <p:nvSpPr>
          <p:cNvPr id="275" name="Google Shape;275;p31"/>
          <p:cNvSpPr/>
          <p:nvPr/>
        </p:nvSpPr>
        <p:spPr>
          <a:xfrm>
            <a:off x="1665007" y="236918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1979251" y="1975124"/>
            <a:ext cx="233700" cy="194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2293495" y="2481914"/>
            <a:ext cx="233700" cy="144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3418011" y="268297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3732256" y="2084594"/>
            <a:ext cx="233700" cy="183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046500" y="1217275"/>
            <a:ext cx="233700" cy="270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171016" y="212837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5485260" y="1062827"/>
            <a:ext cx="233700" cy="286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799505" y="2310812"/>
            <a:ext cx="233700" cy="16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924021" y="274135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7238265" y="1281870"/>
            <a:ext cx="233700" cy="26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7552509" y="1595660"/>
            <a:ext cx="233700" cy="232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9"/>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387" name="Google Shape;387;p3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73</a:t>
            </a:fld>
            <a:endParaRPr/>
          </a:p>
        </p:txBody>
      </p:sp>
      <p:sp>
        <p:nvSpPr>
          <p:cNvPr id="388" name="Google Shape;388;p39"/>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DEC</a:t>
            </a:r>
            <a:endParaRPr sz="1000">
              <a:solidFill>
                <a:schemeClr val="lt1"/>
              </a:solidFill>
              <a:latin typeface="Titillium Web"/>
              <a:ea typeface="Titillium Web"/>
              <a:cs typeface="Titillium Web"/>
              <a:sym typeface="Titillium Web"/>
            </a:endParaRPr>
          </a:p>
        </p:txBody>
      </p:sp>
      <p:sp>
        <p:nvSpPr>
          <p:cNvPr id="389" name="Google Shape;389;p39"/>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NOV</a:t>
            </a:r>
            <a:endParaRPr sz="1000">
              <a:solidFill>
                <a:schemeClr val="lt1"/>
              </a:solidFill>
              <a:latin typeface="Titillium Web"/>
              <a:ea typeface="Titillium Web"/>
              <a:cs typeface="Titillium Web"/>
              <a:sym typeface="Titillium Web"/>
            </a:endParaRPr>
          </a:p>
        </p:txBody>
      </p:sp>
      <p:sp>
        <p:nvSpPr>
          <p:cNvPr id="390" name="Google Shape;390;p39"/>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OCT</a:t>
            </a:r>
            <a:endParaRPr sz="1000">
              <a:solidFill>
                <a:schemeClr val="lt1"/>
              </a:solidFill>
              <a:latin typeface="Titillium Web"/>
              <a:ea typeface="Titillium Web"/>
              <a:cs typeface="Titillium Web"/>
              <a:sym typeface="Titillium Web"/>
            </a:endParaRPr>
          </a:p>
        </p:txBody>
      </p:sp>
      <p:sp>
        <p:nvSpPr>
          <p:cNvPr id="391" name="Google Shape;391;p39"/>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SEP</a:t>
            </a:r>
            <a:endParaRPr sz="1000">
              <a:solidFill>
                <a:schemeClr val="lt1"/>
              </a:solidFill>
              <a:latin typeface="Titillium Web"/>
              <a:ea typeface="Titillium Web"/>
              <a:cs typeface="Titillium Web"/>
              <a:sym typeface="Titillium Web"/>
            </a:endParaRPr>
          </a:p>
        </p:txBody>
      </p:sp>
      <p:sp>
        <p:nvSpPr>
          <p:cNvPr id="392" name="Google Shape;392;p39"/>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AUG</a:t>
            </a:r>
            <a:endParaRPr sz="1000">
              <a:solidFill>
                <a:schemeClr val="lt1"/>
              </a:solidFill>
              <a:latin typeface="Titillium Web"/>
              <a:ea typeface="Titillium Web"/>
              <a:cs typeface="Titillium Web"/>
              <a:sym typeface="Titillium Web"/>
            </a:endParaRPr>
          </a:p>
        </p:txBody>
      </p:sp>
      <p:sp>
        <p:nvSpPr>
          <p:cNvPr id="393" name="Google Shape;393;p39"/>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JUL</a:t>
            </a:r>
            <a:endParaRPr sz="1000">
              <a:solidFill>
                <a:schemeClr val="lt1"/>
              </a:solidFill>
              <a:latin typeface="Titillium Web"/>
              <a:ea typeface="Titillium Web"/>
              <a:cs typeface="Titillium Web"/>
              <a:sym typeface="Titillium Web"/>
            </a:endParaRPr>
          </a:p>
        </p:txBody>
      </p:sp>
      <p:sp>
        <p:nvSpPr>
          <p:cNvPr id="394" name="Google Shape;394;p39"/>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JUN</a:t>
            </a:r>
            <a:endParaRPr sz="1000">
              <a:solidFill>
                <a:schemeClr val="lt1"/>
              </a:solidFill>
              <a:latin typeface="Titillium Web"/>
              <a:ea typeface="Titillium Web"/>
              <a:cs typeface="Titillium Web"/>
              <a:sym typeface="Titillium Web"/>
            </a:endParaRPr>
          </a:p>
        </p:txBody>
      </p:sp>
      <p:sp>
        <p:nvSpPr>
          <p:cNvPr id="395" name="Google Shape;395;p39"/>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MAY</a:t>
            </a:r>
            <a:endParaRPr sz="1000">
              <a:solidFill>
                <a:schemeClr val="lt1"/>
              </a:solidFill>
              <a:latin typeface="Titillium Web"/>
              <a:ea typeface="Titillium Web"/>
              <a:cs typeface="Titillium Web"/>
              <a:sym typeface="Titillium Web"/>
            </a:endParaRPr>
          </a:p>
        </p:txBody>
      </p:sp>
      <p:sp>
        <p:nvSpPr>
          <p:cNvPr id="396" name="Google Shape;396;p39"/>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APR</a:t>
            </a:r>
            <a:endParaRPr sz="1000">
              <a:solidFill>
                <a:schemeClr val="lt1"/>
              </a:solidFill>
              <a:latin typeface="Titillium Web"/>
              <a:ea typeface="Titillium Web"/>
              <a:cs typeface="Titillium Web"/>
              <a:sym typeface="Titillium Web"/>
            </a:endParaRPr>
          </a:p>
        </p:txBody>
      </p:sp>
      <p:sp>
        <p:nvSpPr>
          <p:cNvPr id="397" name="Google Shape;397;p39"/>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MAR</a:t>
            </a:r>
            <a:endParaRPr sz="1000">
              <a:solidFill>
                <a:schemeClr val="lt1"/>
              </a:solidFill>
              <a:latin typeface="Titillium Web"/>
              <a:ea typeface="Titillium Web"/>
              <a:cs typeface="Titillium Web"/>
              <a:sym typeface="Titillium Web"/>
            </a:endParaRPr>
          </a:p>
        </p:txBody>
      </p:sp>
      <p:sp>
        <p:nvSpPr>
          <p:cNvPr id="398" name="Google Shape;398;p39"/>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FEB</a:t>
            </a:r>
            <a:endParaRPr sz="1000">
              <a:solidFill>
                <a:schemeClr val="lt1"/>
              </a:solidFill>
              <a:latin typeface="Titillium Web"/>
              <a:ea typeface="Titillium Web"/>
              <a:cs typeface="Titillium Web"/>
              <a:sym typeface="Titillium Web"/>
            </a:endParaRPr>
          </a:p>
        </p:txBody>
      </p:sp>
      <p:sp>
        <p:nvSpPr>
          <p:cNvPr id="399" name="Google Shape;399;p39"/>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JAN</a:t>
            </a:r>
            <a:endParaRPr sz="1000">
              <a:solidFill>
                <a:schemeClr val="lt1"/>
              </a:solidFill>
              <a:latin typeface="Titillium Web"/>
              <a:ea typeface="Titillium Web"/>
              <a:cs typeface="Titillium Web"/>
              <a:sym typeface="Titillium Web"/>
            </a:endParaRPr>
          </a:p>
        </p:txBody>
      </p:sp>
      <p:sp>
        <p:nvSpPr>
          <p:cNvPr id="400" name="Google Shape;400;p39"/>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01" name="Google Shape;401;p39"/>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02" name="Google Shape;402;p39"/>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403" name="Google Shape;403;p39"/>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04" name="Google Shape;404;p39"/>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cxnSp>
        <p:nvCxnSpPr>
          <p:cNvPr id="405" name="Google Shape;405;p39"/>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06" name="Google Shape;406;p39"/>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cxnSp>
        <p:nvCxnSpPr>
          <p:cNvPr id="407" name="Google Shape;407;p39"/>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08" name="Google Shape;408;p39"/>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cxnSp>
        <p:nvCxnSpPr>
          <p:cNvPr id="409" name="Google Shape;409;p39"/>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0" name="Google Shape;410;p39"/>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cxnSp>
        <p:nvCxnSpPr>
          <p:cNvPr id="411" name="Google Shape;411;p39"/>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2" name="Google Shape;412;p39"/>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413" name="Google Shape;413;p39"/>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4" name="Google Shape;414;p39"/>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cxnSp>
        <p:nvCxnSpPr>
          <p:cNvPr id="415" name="Google Shape;415;p39"/>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6" name="Google Shape;416;p39"/>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cxnSp>
        <p:nvCxnSpPr>
          <p:cNvPr id="417" name="Google Shape;417;p39"/>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8" name="Google Shape;418;p39"/>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419" name="Google Shape;419;p39"/>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20" name="Google Shape;420;p39"/>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cxnSp>
        <p:nvCxnSpPr>
          <p:cNvPr id="421" name="Google Shape;421;p39"/>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22" name="Google Shape;422;p39"/>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cxnSp>
        <p:nvCxnSpPr>
          <p:cNvPr id="423" name="Google Shape;423;p39"/>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24" name="Google Shape;424;p39"/>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430" name="Google Shape;430;p4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74</a:t>
            </a:fld>
            <a:endParaRPr/>
          </a:p>
        </p:txBody>
      </p:sp>
      <p:sp>
        <p:nvSpPr>
          <p:cNvPr id="431" name="Google Shape;431;p40"/>
          <p:cNvSpPr/>
          <p:nvPr/>
        </p:nvSpPr>
        <p:spPr>
          <a:xfrm>
            <a:off x="0" y="25996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40"/>
          <p:cNvSpPr/>
          <p:nvPr/>
        </p:nvSpPr>
        <p:spPr>
          <a:xfrm>
            <a:off x="0" y="25996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33" name="Google Shape;433;p40"/>
          <p:cNvGrpSpPr/>
          <p:nvPr/>
        </p:nvGrpSpPr>
        <p:grpSpPr>
          <a:xfrm>
            <a:off x="1786339" y="1932001"/>
            <a:ext cx="473400" cy="473400"/>
            <a:chOff x="1786339" y="1703401"/>
            <a:chExt cx="473400" cy="473400"/>
          </a:xfrm>
        </p:grpSpPr>
        <p:sp>
          <p:nvSpPr>
            <p:cNvPr id="434" name="Google Shape;434;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35" name="Google Shape;435;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1</a:t>
              </a:r>
              <a:endParaRPr sz="600">
                <a:solidFill>
                  <a:schemeClr val="dk2"/>
                </a:solidFill>
                <a:latin typeface="Titillium Web"/>
                <a:ea typeface="Titillium Web"/>
                <a:cs typeface="Titillium Web"/>
                <a:sym typeface="Titillium Web"/>
              </a:endParaRPr>
            </a:p>
          </p:txBody>
        </p:sp>
      </p:grpSp>
      <p:grpSp>
        <p:nvGrpSpPr>
          <p:cNvPr id="436" name="Google Shape;436;p40"/>
          <p:cNvGrpSpPr/>
          <p:nvPr/>
        </p:nvGrpSpPr>
        <p:grpSpPr>
          <a:xfrm>
            <a:off x="3814414" y="1932001"/>
            <a:ext cx="473400" cy="473400"/>
            <a:chOff x="3814414" y="1703401"/>
            <a:chExt cx="473400" cy="473400"/>
          </a:xfrm>
        </p:grpSpPr>
        <p:sp>
          <p:nvSpPr>
            <p:cNvPr id="437" name="Google Shape;437;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38" name="Google Shape;438;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3</a:t>
              </a:r>
              <a:endParaRPr sz="600">
                <a:solidFill>
                  <a:schemeClr val="dk2"/>
                </a:solidFill>
                <a:latin typeface="Titillium Web"/>
                <a:ea typeface="Titillium Web"/>
                <a:cs typeface="Titillium Web"/>
                <a:sym typeface="Titillium Web"/>
              </a:endParaRPr>
            </a:p>
          </p:txBody>
        </p:sp>
      </p:grpSp>
      <p:grpSp>
        <p:nvGrpSpPr>
          <p:cNvPr id="439" name="Google Shape;439;p40"/>
          <p:cNvGrpSpPr/>
          <p:nvPr/>
        </p:nvGrpSpPr>
        <p:grpSpPr>
          <a:xfrm>
            <a:off x="5842489" y="1932001"/>
            <a:ext cx="473400" cy="473400"/>
            <a:chOff x="5842489" y="1703401"/>
            <a:chExt cx="473400" cy="473400"/>
          </a:xfrm>
        </p:grpSpPr>
        <p:sp>
          <p:nvSpPr>
            <p:cNvPr id="440" name="Google Shape;440;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41" name="Google Shape;441;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5</a:t>
              </a:r>
              <a:endParaRPr sz="600">
                <a:solidFill>
                  <a:schemeClr val="dk2"/>
                </a:solidFill>
                <a:latin typeface="Titillium Web"/>
                <a:ea typeface="Titillium Web"/>
                <a:cs typeface="Titillium Web"/>
                <a:sym typeface="Titillium Web"/>
              </a:endParaRPr>
            </a:p>
          </p:txBody>
        </p:sp>
      </p:grpSp>
      <p:grpSp>
        <p:nvGrpSpPr>
          <p:cNvPr id="442" name="Google Shape;442;p40"/>
          <p:cNvGrpSpPr/>
          <p:nvPr/>
        </p:nvGrpSpPr>
        <p:grpSpPr>
          <a:xfrm>
            <a:off x="6880814" y="3804900"/>
            <a:ext cx="473400" cy="473400"/>
            <a:chOff x="6880814" y="3576300"/>
            <a:chExt cx="473400" cy="473400"/>
          </a:xfrm>
        </p:grpSpPr>
        <p:sp>
          <p:nvSpPr>
            <p:cNvPr id="443" name="Google Shape;443;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44" name="Google Shape;444;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6</a:t>
              </a:r>
              <a:endParaRPr sz="600">
                <a:solidFill>
                  <a:schemeClr val="dk2"/>
                </a:solidFill>
                <a:latin typeface="Titillium Web"/>
                <a:ea typeface="Titillium Web"/>
                <a:cs typeface="Titillium Web"/>
                <a:sym typeface="Titillium Web"/>
              </a:endParaRPr>
            </a:p>
          </p:txBody>
        </p:sp>
      </p:grpSp>
      <p:grpSp>
        <p:nvGrpSpPr>
          <p:cNvPr id="445" name="Google Shape;445;p40"/>
          <p:cNvGrpSpPr/>
          <p:nvPr/>
        </p:nvGrpSpPr>
        <p:grpSpPr>
          <a:xfrm>
            <a:off x="4852739" y="3804900"/>
            <a:ext cx="473400" cy="473400"/>
            <a:chOff x="4852739" y="3576300"/>
            <a:chExt cx="473400" cy="473400"/>
          </a:xfrm>
        </p:grpSpPr>
        <p:sp>
          <p:nvSpPr>
            <p:cNvPr id="446" name="Google Shape;446;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47" name="Google Shape;447;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4</a:t>
              </a:r>
              <a:endParaRPr sz="600">
                <a:solidFill>
                  <a:schemeClr val="dk2"/>
                </a:solidFill>
                <a:latin typeface="Titillium Web"/>
                <a:ea typeface="Titillium Web"/>
                <a:cs typeface="Titillium Web"/>
                <a:sym typeface="Titillium Web"/>
              </a:endParaRPr>
            </a:p>
          </p:txBody>
        </p:sp>
      </p:grpSp>
      <p:grpSp>
        <p:nvGrpSpPr>
          <p:cNvPr id="448" name="Google Shape;448;p40"/>
          <p:cNvGrpSpPr/>
          <p:nvPr/>
        </p:nvGrpSpPr>
        <p:grpSpPr>
          <a:xfrm>
            <a:off x="2824664" y="3804900"/>
            <a:ext cx="473400" cy="473400"/>
            <a:chOff x="2824664" y="3576300"/>
            <a:chExt cx="473400" cy="473400"/>
          </a:xfrm>
        </p:grpSpPr>
        <p:sp>
          <p:nvSpPr>
            <p:cNvPr id="449" name="Google Shape;449;p40"/>
            <p:cNvSpPr/>
            <p:nvPr/>
          </p:nvSpPr>
          <p:spPr>
            <a:xfrm rot="-2700000">
              <a:off x="2893992" y="3645628"/>
              <a:ext cx="334744" cy="334744"/>
            </a:xfrm>
            <a:prstGeom prst="teardrop">
              <a:avLst>
                <a:gd name="adj" fmla="val 100000"/>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50" name="Google Shape;450;p40"/>
            <p:cNvSpPr/>
            <p:nvPr/>
          </p:nvSpPr>
          <p:spPr>
            <a:xfrm flipH="1">
              <a:off x="2994314" y="3752502"/>
              <a:ext cx="134100" cy="134100"/>
            </a:xfrm>
            <a:prstGeom prst="ellipse">
              <a:avLst/>
            </a:prstGeom>
            <a:solidFill>
              <a:schemeClr val="lt1"/>
            </a:solid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2</a:t>
              </a:r>
              <a:endParaRPr sz="600">
                <a:solidFill>
                  <a:schemeClr val="dk2"/>
                </a:solidFill>
                <a:latin typeface="Titillium Web"/>
                <a:ea typeface="Titillium Web"/>
                <a:cs typeface="Titillium Web"/>
                <a:sym typeface="Titillium Web"/>
              </a:endParaRPr>
            </a:p>
          </p:txBody>
        </p:sp>
      </p:grpSp>
      <p:sp>
        <p:nvSpPr>
          <p:cNvPr id="451" name="Google Shape;451;p40"/>
          <p:cNvSpPr txBox="1"/>
          <p:nvPr/>
        </p:nvSpPr>
        <p:spPr>
          <a:xfrm>
            <a:off x="1379850" y="13847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sp>
        <p:nvSpPr>
          <p:cNvPr id="452" name="Google Shape;452;p40"/>
          <p:cNvSpPr txBox="1"/>
          <p:nvPr/>
        </p:nvSpPr>
        <p:spPr>
          <a:xfrm>
            <a:off x="3377205" y="13847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sp>
        <p:nvSpPr>
          <p:cNvPr id="453" name="Google Shape;453;p40"/>
          <p:cNvSpPr txBox="1"/>
          <p:nvPr/>
        </p:nvSpPr>
        <p:spPr>
          <a:xfrm>
            <a:off x="5436010" y="13847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sp>
        <p:nvSpPr>
          <p:cNvPr id="454" name="Google Shape;454;p40"/>
          <p:cNvSpPr txBox="1"/>
          <p:nvPr/>
        </p:nvSpPr>
        <p:spPr>
          <a:xfrm>
            <a:off x="2418175" y="4292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sp>
        <p:nvSpPr>
          <p:cNvPr id="455" name="Google Shape;455;p40"/>
          <p:cNvSpPr txBox="1"/>
          <p:nvPr/>
        </p:nvSpPr>
        <p:spPr>
          <a:xfrm>
            <a:off x="4446255" y="4292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sp>
        <p:nvSpPr>
          <p:cNvPr id="456" name="Google Shape;456;p40"/>
          <p:cNvSpPr txBox="1"/>
          <p:nvPr/>
        </p:nvSpPr>
        <p:spPr>
          <a:xfrm>
            <a:off x="6474335" y="4292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1"/>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462" name="Google Shape;462;p4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75</a:t>
            </a:fld>
            <a:endParaRPr/>
          </a:p>
        </p:txBody>
      </p:sp>
      <p:graphicFrame>
        <p:nvGraphicFramePr>
          <p:cNvPr id="463" name="Google Shape;463;p41"/>
          <p:cNvGraphicFramePr/>
          <p:nvPr/>
        </p:nvGraphicFramePr>
        <p:xfrm>
          <a:off x="975175" y="1564481"/>
          <a:ext cx="7799950" cy="2893250"/>
        </p:xfrm>
        <a:graphic>
          <a:graphicData uri="http://schemas.openxmlformats.org/drawingml/2006/table">
            <a:tbl>
              <a:tblPr>
                <a:noFill/>
                <a:tableStyleId>{25171DD6-2702-4FCF-BC82-B343C2BCD5F6}</a:tableStyleId>
              </a:tblPr>
              <a:tblGrid>
                <a:gridCol w="1343150">
                  <a:extLst>
                    <a:ext uri="{9D8B030D-6E8A-4147-A177-3AD203B41FA5}">
                      <a16:colId xmlns:a16="http://schemas.microsoft.com/office/drawing/2014/main" val="20000"/>
                    </a:ext>
                  </a:extLst>
                </a:gridCol>
                <a:gridCol w="461200">
                  <a:extLst>
                    <a:ext uri="{9D8B030D-6E8A-4147-A177-3AD203B41FA5}">
                      <a16:colId xmlns:a16="http://schemas.microsoft.com/office/drawing/2014/main" val="20001"/>
                    </a:ext>
                  </a:extLst>
                </a:gridCol>
                <a:gridCol w="461200">
                  <a:extLst>
                    <a:ext uri="{9D8B030D-6E8A-4147-A177-3AD203B41FA5}">
                      <a16:colId xmlns:a16="http://schemas.microsoft.com/office/drawing/2014/main" val="20002"/>
                    </a:ext>
                  </a:extLst>
                </a:gridCol>
                <a:gridCol w="461200">
                  <a:extLst>
                    <a:ext uri="{9D8B030D-6E8A-4147-A177-3AD203B41FA5}">
                      <a16:colId xmlns:a16="http://schemas.microsoft.com/office/drawing/2014/main" val="20003"/>
                    </a:ext>
                  </a:extLst>
                </a:gridCol>
                <a:gridCol w="461200">
                  <a:extLst>
                    <a:ext uri="{9D8B030D-6E8A-4147-A177-3AD203B41FA5}">
                      <a16:colId xmlns:a16="http://schemas.microsoft.com/office/drawing/2014/main" val="20004"/>
                    </a:ext>
                  </a:extLst>
                </a:gridCol>
                <a:gridCol w="461200">
                  <a:extLst>
                    <a:ext uri="{9D8B030D-6E8A-4147-A177-3AD203B41FA5}">
                      <a16:colId xmlns:a16="http://schemas.microsoft.com/office/drawing/2014/main" val="20005"/>
                    </a:ext>
                  </a:extLst>
                </a:gridCol>
                <a:gridCol w="461200">
                  <a:extLst>
                    <a:ext uri="{9D8B030D-6E8A-4147-A177-3AD203B41FA5}">
                      <a16:colId xmlns:a16="http://schemas.microsoft.com/office/drawing/2014/main" val="20006"/>
                    </a:ext>
                  </a:extLst>
                </a:gridCol>
                <a:gridCol w="461200">
                  <a:extLst>
                    <a:ext uri="{9D8B030D-6E8A-4147-A177-3AD203B41FA5}">
                      <a16:colId xmlns:a16="http://schemas.microsoft.com/office/drawing/2014/main" val="20007"/>
                    </a:ext>
                  </a:extLst>
                </a:gridCol>
                <a:gridCol w="461200">
                  <a:extLst>
                    <a:ext uri="{9D8B030D-6E8A-4147-A177-3AD203B41FA5}">
                      <a16:colId xmlns:a16="http://schemas.microsoft.com/office/drawing/2014/main" val="20008"/>
                    </a:ext>
                  </a:extLst>
                </a:gridCol>
                <a:gridCol w="461200">
                  <a:extLst>
                    <a:ext uri="{9D8B030D-6E8A-4147-A177-3AD203B41FA5}">
                      <a16:colId xmlns:a16="http://schemas.microsoft.com/office/drawing/2014/main" val="20009"/>
                    </a:ext>
                  </a:extLst>
                </a:gridCol>
                <a:gridCol w="461200">
                  <a:extLst>
                    <a:ext uri="{9D8B030D-6E8A-4147-A177-3AD203B41FA5}">
                      <a16:colId xmlns:a16="http://schemas.microsoft.com/office/drawing/2014/main" val="20010"/>
                    </a:ext>
                  </a:extLst>
                </a:gridCol>
                <a:gridCol w="461200">
                  <a:extLst>
                    <a:ext uri="{9D8B030D-6E8A-4147-A177-3AD203B41FA5}">
                      <a16:colId xmlns:a16="http://schemas.microsoft.com/office/drawing/2014/main" val="20011"/>
                    </a:ext>
                  </a:extLst>
                </a:gridCol>
                <a:gridCol w="461200">
                  <a:extLst>
                    <a:ext uri="{9D8B030D-6E8A-4147-A177-3AD203B41FA5}">
                      <a16:colId xmlns:a16="http://schemas.microsoft.com/office/drawing/2014/main" val="20012"/>
                    </a:ext>
                  </a:extLst>
                </a:gridCol>
                <a:gridCol w="461200">
                  <a:extLst>
                    <a:ext uri="{9D8B030D-6E8A-4147-A177-3AD203B41FA5}">
                      <a16:colId xmlns:a16="http://schemas.microsoft.com/office/drawing/2014/main" val="20013"/>
                    </a:ext>
                  </a:extLst>
                </a:gridCol>
                <a:gridCol w="461200">
                  <a:extLst>
                    <a:ext uri="{9D8B030D-6E8A-4147-A177-3AD203B41FA5}">
                      <a16:colId xmlns:a16="http://schemas.microsoft.com/office/drawing/2014/main" val="20014"/>
                    </a:ext>
                  </a:extLst>
                </a:gridCol>
              </a:tblGrid>
              <a:tr h="289325">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1"/>
                          </a:solidFill>
                          <a:latin typeface="Titillium Web"/>
                          <a:ea typeface="Titillium Web"/>
                          <a:cs typeface="Titillium Web"/>
                          <a:sym typeface="Titillium Web"/>
                        </a:rPr>
                        <a:t>Week 1</a:t>
                      </a:r>
                      <a:endParaRPr sz="800" b="1">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7">
                  <a:txBody>
                    <a:bodyPr/>
                    <a:lstStyle/>
                    <a:p>
                      <a:pPr marL="0" lvl="0" indent="0" algn="ctr" rtl="0">
                        <a:spcBef>
                          <a:spcPts val="0"/>
                        </a:spcBef>
                        <a:spcAft>
                          <a:spcPts val="0"/>
                        </a:spcAft>
                        <a:buNone/>
                      </a:pPr>
                      <a:r>
                        <a:rPr lang="en" sz="800" b="1">
                          <a:solidFill>
                            <a:schemeClr val="lt1"/>
                          </a:solidFill>
                          <a:latin typeface="Titillium Web"/>
                          <a:ea typeface="Titillium Web"/>
                          <a:cs typeface="Titillium Web"/>
                          <a:sym typeface="Titillium Web"/>
                        </a:rPr>
                        <a:t>Week 2</a:t>
                      </a:r>
                      <a:endParaRPr sz="800" b="1">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89325">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2</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3</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4</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5</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6</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7</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8</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9</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10</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11</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12</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13</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14</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1"/>
                  </a:ext>
                </a:extLst>
              </a:tr>
              <a:tr h="289325">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Task 1</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2</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3"/>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3</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4</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5"/>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5</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6</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7"/>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7</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8"/>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8</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2"/>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76</a:t>
            </a:fld>
            <a:endParaRPr/>
          </a:p>
        </p:txBody>
      </p:sp>
      <p:sp>
        <p:nvSpPr>
          <p:cNvPr id="470" name="Google Shape;470;p42"/>
          <p:cNvSpPr/>
          <p:nvPr/>
        </p:nvSpPr>
        <p:spPr>
          <a:xfrm>
            <a:off x="997076" y="1634614"/>
            <a:ext cx="3523800" cy="1327500"/>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lt1"/>
                </a:solidFill>
                <a:latin typeface="Titillium Web"/>
                <a:ea typeface="Titillium Web"/>
                <a:cs typeface="Titillium Web"/>
                <a:sym typeface="Titillium Web"/>
              </a:rPr>
              <a:t>STRENGTHS</a:t>
            </a:r>
            <a:endParaRPr b="1">
              <a:solidFill>
                <a:schemeClr val="lt1"/>
              </a:solidFill>
              <a:latin typeface="Titillium Web"/>
              <a:ea typeface="Titillium Web"/>
              <a:cs typeface="Titillium Web"/>
              <a:sym typeface="Titillium Web"/>
            </a:endParaRPr>
          </a:p>
          <a:p>
            <a:pPr marL="0" lvl="0" indent="0" algn="l" rtl="0">
              <a:spcBef>
                <a:spcPts val="600"/>
              </a:spcBef>
              <a:spcAft>
                <a:spcPts val="600"/>
              </a:spcAft>
              <a:buNone/>
            </a:pPr>
            <a:r>
              <a:rPr lang="en">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p:txBody>
      </p:sp>
      <p:sp>
        <p:nvSpPr>
          <p:cNvPr id="471" name="Google Shape;471;p42"/>
          <p:cNvSpPr/>
          <p:nvPr/>
        </p:nvSpPr>
        <p:spPr>
          <a:xfrm>
            <a:off x="4666660" y="1634614"/>
            <a:ext cx="3523800" cy="1327500"/>
          </a:xfrm>
          <a:prstGeom prst="rect">
            <a:avLst/>
          </a:prstGeom>
          <a:solidFill>
            <a:srgbClr val="000000">
              <a:alpha val="1508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lt1"/>
                </a:solidFill>
                <a:latin typeface="Titillium Web"/>
                <a:ea typeface="Titillium Web"/>
                <a:cs typeface="Titillium Web"/>
                <a:sym typeface="Titillium Web"/>
              </a:rPr>
              <a:t>WEAKNESSES</a:t>
            </a:r>
            <a:endParaRPr b="1">
              <a:solidFill>
                <a:schemeClr val="lt1"/>
              </a:solidFill>
              <a:latin typeface="Titillium Web"/>
              <a:ea typeface="Titillium Web"/>
              <a:cs typeface="Titillium Web"/>
              <a:sym typeface="Titillium Web"/>
            </a:endParaRPr>
          </a:p>
          <a:p>
            <a:pPr marL="0" lvl="0" indent="0" algn="r" rtl="0">
              <a:spcBef>
                <a:spcPts val="600"/>
              </a:spcBef>
              <a:spcAft>
                <a:spcPts val="600"/>
              </a:spcAft>
              <a:buNone/>
            </a:pPr>
            <a:r>
              <a:rPr lang="en">
                <a:solidFill>
                  <a:schemeClr val="lt1"/>
                </a:solidFill>
                <a:latin typeface="Titillium Web"/>
                <a:ea typeface="Titillium Web"/>
                <a:cs typeface="Titillium Web"/>
                <a:sym typeface="Titillium Web"/>
              </a:rPr>
              <a:t>Yellow is the color of gold, butter and ripe lemons</a:t>
            </a:r>
            <a:endParaRPr>
              <a:solidFill>
                <a:schemeClr val="lt1"/>
              </a:solidFill>
              <a:latin typeface="Titillium Web"/>
              <a:ea typeface="Titillium Web"/>
              <a:cs typeface="Titillium Web"/>
              <a:sym typeface="Titillium Web"/>
            </a:endParaRPr>
          </a:p>
        </p:txBody>
      </p:sp>
      <p:sp>
        <p:nvSpPr>
          <p:cNvPr id="472" name="Google Shape;472;p42"/>
          <p:cNvSpPr/>
          <p:nvPr/>
        </p:nvSpPr>
        <p:spPr>
          <a:xfrm>
            <a:off x="997076" y="3107792"/>
            <a:ext cx="3523800" cy="1327500"/>
          </a:xfrm>
          <a:prstGeom prst="rect">
            <a:avLst/>
          </a:prstGeom>
          <a:solidFill>
            <a:srgbClr val="000000">
              <a:alpha val="1508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lt1"/>
              </a:solidFill>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a:solidFill>
                  <a:schemeClr val="lt1"/>
                </a:solidFill>
                <a:latin typeface="Titillium Web"/>
                <a:ea typeface="Titillium Web"/>
                <a:cs typeface="Titillium Web"/>
                <a:sym typeface="Titillium Web"/>
              </a:rPr>
              <a:t>Black is the color of ebony and of outer space</a:t>
            </a:r>
            <a:endParaRPr>
              <a:solidFill>
                <a:schemeClr val="lt1"/>
              </a:solidFill>
              <a:latin typeface="Titillium Web"/>
              <a:ea typeface="Titillium Web"/>
              <a:cs typeface="Titillium Web"/>
              <a:sym typeface="Titillium Web"/>
            </a:endParaRPr>
          </a:p>
          <a:p>
            <a:pPr marL="0" lvl="0" indent="0" algn="l" rtl="0">
              <a:spcBef>
                <a:spcPts val="600"/>
              </a:spcBef>
              <a:spcAft>
                <a:spcPts val="600"/>
              </a:spcAft>
              <a:buClr>
                <a:schemeClr val="dk1"/>
              </a:buClr>
              <a:buSzPts val="1100"/>
              <a:buFont typeface="Arial"/>
              <a:buNone/>
            </a:pPr>
            <a:r>
              <a:rPr lang="en" b="1">
                <a:solidFill>
                  <a:schemeClr val="lt1"/>
                </a:solidFill>
                <a:latin typeface="Titillium Web"/>
                <a:ea typeface="Titillium Web"/>
                <a:cs typeface="Titillium Web"/>
                <a:sym typeface="Titillium Web"/>
              </a:rPr>
              <a:t>OPPORTUNITIES</a:t>
            </a:r>
            <a:endParaRPr>
              <a:solidFill>
                <a:schemeClr val="lt1"/>
              </a:solidFill>
              <a:latin typeface="Titillium Web"/>
              <a:ea typeface="Titillium Web"/>
              <a:cs typeface="Titillium Web"/>
              <a:sym typeface="Titillium Web"/>
            </a:endParaRPr>
          </a:p>
        </p:txBody>
      </p:sp>
      <p:sp>
        <p:nvSpPr>
          <p:cNvPr id="473" name="Google Shape;473;p42"/>
          <p:cNvSpPr/>
          <p:nvPr/>
        </p:nvSpPr>
        <p:spPr>
          <a:xfrm>
            <a:off x="4666660" y="3107792"/>
            <a:ext cx="3523800" cy="1327500"/>
          </a:xfrm>
          <a:prstGeom prst="rect">
            <a:avLst/>
          </a:prstGeom>
          <a:solidFill>
            <a:srgbClr val="000000">
              <a:alpha val="1508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Titillium Web"/>
                <a:ea typeface="Titillium Web"/>
                <a:cs typeface="Titillium Web"/>
                <a:sym typeface="Titillium Web"/>
              </a:rPr>
              <a:t>White is the color of milk and fresh snow</a:t>
            </a:r>
            <a:endParaRPr>
              <a:solidFill>
                <a:schemeClr val="lt1"/>
              </a:solidFill>
              <a:latin typeface="Titillium Web"/>
              <a:ea typeface="Titillium Web"/>
              <a:cs typeface="Titillium Web"/>
              <a:sym typeface="Titillium Web"/>
            </a:endParaRPr>
          </a:p>
          <a:p>
            <a:pPr marL="0" lvl="0" indent="0" algn="r" rtl="0">
              <a:spcBef>
                <a:spcPts val="600"/>
              </a:spcBef>
              <a:spcAft>
                <a:spcPts val="600"/>
              </a:spcAft>
              <a:buNone/>
            </a:pPr>
            <a:r>
              <a:rPr lang="en" b="1">
                <a:solidFill>
                  <a:schemeClr val="lt1"/>
                </a:solidFill>
                <a:latin typeface="Titillium Web"/>
                <a:ea typeface="Titillium Web"/>
                <a:cs typeface="Titillium Web"/>
                <a:sym typeface="Titillium Web"/>
              </a:rPr>
              <a:t>THREATS</a:t>
            </a:r>
            <a:endParaRPr>
              <a:solidFill>
                <a:schemeClr val="lt1"/>
              </a:solidFill>
              <a:latin typeface="Titillium Web"/>
              <a:ea typeface="Titillium Web"/>
              <a:cs typeface="Titillium Web"/>
              <a:sym typeface="Titillium Web"/>
            </a:endParaRPr>
          </a:p>
        </p:txBody>
      </p:sp>
      <p:sp>
        <p:nvSpPr>
          <p:cNvPr id="474" name="Google Shape;474;p42"/>
          <p:cNvSpPr/>
          <p:nvPr/>
        </p:nvSpPr>
        <p:spPr>
          <a:xfrm>
            <a:off x="3509354" y="1948759"/>
            <a:ext cx="2025000" cy="20250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5400000">
            <a:off x="3655254" y="1948759"/>
            <a:ext cx="2025000" cy="20250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a:off x="3655254" y="2095801"/>
            <a:ext cx="2025000" cy="20250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rot="-5400000">
            <a:off x="3509354" y="2095801"/>
            <a:ext cx="2025000" cy="20250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3975539" y="2371142"/>
            <a:ext cx="256114" cy="367349"/>
          </a:xfrm>
          <a:prstGeom prst="rect">
            <a:avLst/>
          </a:prstGeom>
        </p:spPr>
        <p:txBody>
          <a:bodyPr>
            <a:prstTxWarp prst="textPlain">
              <a:avLst/>
            </a:prstTxWarp>
          </a:bodyPr>
          <a:lstStyle/>
          <a:p>
            <a:pPr lvl="0" algn="ctr"/>
            <a:r>
              <a:rPr b="1" i="0">
                <a:ln>
                  <a:noFill/>
                </a:ln>
                <a:solidFill>
                  <a:schemeClr val="lt1"/>
                </a:solidFill>
                <a:latin typeface="Quantico"/>
              </a:rPr>
              <a:t>S</a:t>
            </a: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r>
              <a:rPr b="1" i="0">
                <a:ln>
                  <a:noFill/>
                </a:ln>
                <a:solidFill>
                  <a:schemeClr val="lt1"/>
                </a:solidFill>
                <a:latin typeface="Quantico"/>
              </a:rPr>
              <a:t>W</a:t>
            </a:r>
          </a:p>
        </p:txBody>
      </p:sp>
      <p:sp>
        <p:nvSpPr>
          <p:cNvPr id="480" name="Google Shape;480;p42"/>
          <p:cNvSpPr/>
          <p:nvPr/>
        </p:nvSpPr>
        <p:spPr>
          <a:xfrm>
            <a:off x="3946565" y="3298004"/>
            <a:ext cx="281984" cy="367349"/>
          </a:xfrm>
          <a:prstGeom prst="rect">
            <a:avLst/>
          </a:prstGeom>
        </p:spPr>
        <p:txBody>
          <a:bodyPr>
            <a:prstTxWarp prst="textPlain">
              <a:avLst/>
            </a:prstTxWarp>
          </a:bodyPr>
          <a:lstStyle/>
          <a:p>
            <a:pPr lvl="0" algn="ctr"/>
            <a:r>
              <a:rPr b="1" i="0">
                <a:ln>
                  <a:noFill/>
                </a:ln>
                <a:solidFill>
                  <a:schemeClr val="lt1"/>
                </a:solidFill>
                <a:latin typeface="Quantico"/>
              </a:rPr>
              <a:t>O</a:t>
            </a:r>
          </a:p>
        </p:txBody>
      </p:sp>
      <p:sp>
        <p:nvSpPr>
          <p:cNvPr id="481" name="Google Shape;481;p42"/>
          <p:cNvSpPr/>
          <p:nvPr/>
        </p:nvSpPr>
        <p:spPr>
          <a:xfrm>
            <a:off x="4922093" y="3304471"/>
            <a:ext cx="268014" cy="362175"/>
          </a:xfrm>
          <a:prstGeom prst="rect">
            <a:avLst/>
          </a:prstGeom>
        </p:spPr>
        <p:txBody>
          <a:bodyPr>
            <a:prstTxWarp prst="textPlain">
              <a:avLst/>
            </a:prstTxWarp>
          </a:bodyPr>
          <a:lstStyle/>
          <a:p>
            <a:pPr lvl="0" algn="ctr"/>
            <a:r>
              <a:rPr b="1" i="0">
                <a:ln>
                  <a:noFill/>
                </a:ln>
                <a:solidFill>
                  <a:schemeClr val="lt1"/>
                </a:solidFill>
                <a:latin typeface="Quantico"/>
              </a:rPr>
              <a:t>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3"/>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487" name="Google Shape;487;p4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77</a:t>
            </a:fld>
            <a:endParaRPr/>
          </a:p>
        </p:txBody>
      </p:sp>
      <p:sp>
        <p:nvSpPr>
          <p:cNvPr id="488" name="Google Shape;488;p43"/>
          <p:cNvSpPr txBox="1"/>
          <p:nvPr/>
        </p:nvSpPr>
        <p:spPr>
          <a:xfrm>
            <a:off x="1986120" y="467025"/>
            <a:ext cx="1723800" cy="15945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Key Activities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800" b="1">
              <a:solidFill>
                <a:schemeClr val="lt1"/>
              </a:solidFill>
              <a:latin typeface="Titillium Web"/>
              <a:ea typeface="Titillium Web"/>
              <a:cs typeface="Titillium Web"/>
              <a:sym typeface="Titillium Web"/>
            </a:endParaRPr>
          </a:p>
        </p:txBody>
      </p:sp>
      <p:sp>
        <p:nvSpPr>
          <p:cNvPr id="489" name="Google Shape;489;p43"/>
          <p:cNvSpPr txBox="1"/>
          <p:nvPr/>
        </p:nvSpPr>
        <p:spPr>
          <a:xfrm>
            <a:off x="1986120" y="2061694"/>
            <a:ext cx="1723800" cy="15945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Key Resources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0" name="Google Shape;490;p43"/>
          <p:cNvSpPr txBox="1"/>
          <p:nvPr/>
        </p:nvSpPr>
        <p:spPr>
          <a:xfrm>
            <a:off x="3710040" y="467025"/>
            <a:ext cx="1723800" cy="31893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Value Propositions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1" name="Google Shape;491;p43"/>
          <p:cNvSpPr txBox="1"/>
          <p:nvPr/>
        </p:nvSpPr>
        <p:spPr>
          <a:xfrm>
            <a:off x="5433959" y="467025"/>
            <a:ext cx="1723800" cy="15945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Customer Relationships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2" name="Google Shape;492;p43"/>
          <p:cNvSpPr txBox="1"/>
          <p:nvPr/>
        </p:nvSpPr>
        <p:spPr>
          <a:xfrm>
            <a:off x="5433959" y="2061694"/>
            <a:ext cx="1723800" cy="15945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Channels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3" name="Google Shape;493;p43"/>
          <p:cNvSpPr txBox="1"/>
          <p:nvPr/>
        </p:nvSpPr>
        <p:spPr>
          <a:xfrm>
            <a:off x="7157879" y="467025"/>
            <a:ext cx="1723800" cy="31893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Customer Segments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4" name="Google Shape;494;p43"/>
          <p:cNvSpPr txBox="1"/>
          <p:nvPr/>
        </p:nvSpPr>
        <p:spPr>
          <a:xfrm>
            <a:off x="262200" y="467025"/>
            <a:ext cx="1723800" cy="31893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Key Partners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800" b="1">
              <a:solidFill>
                <a:schemeClr val="lt1"/>
              </a:solidFill>
              <a:latin typeface="Titillium Web"/>
              <a:ea typeface="Titillium Web"/>
              <a:cs typeface="Titillium Web"/>
              <a:sym typeface="Titillium Web"/>
            </a:endParaRPr>
          </a:p>
        </p:txBody>
      </p:sp>
      <p:sp>
        <p:nvSpPr>
          <p:cNvPr id="495" name="Google Shape;495;p43"/>
          <p:cNvSpPr txBox="1"/>
          <p:nvPr/>
        </p:nvSpPr>
        <p:spPr>
          <a:xfrm>
            <a:off x="262200" y="3656363"/>
            <a:ext cx="4309800" cy="12351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Cost Structure</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6" name="Google Shape;496;p43"/>
          <p:cNvSpPr txBox="1"/>
          <p:nvPr/>
        </p:nvSpPr>
        <p:spPr>
          <a:xfrm>
            <a:off x="4571999" y="3656363"/>
            <a:ext cx="4309800" cy="12351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Revenue Streams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7" name="Google Shape;497;p43"/>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498" name="Google Shape;498;p43"/>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499" name="Google Shape;499;p43"/>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0" name="Google Shape;500;p43"/>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nvGrpSpPr>
          <p:cNvPr id="501" name="Google Shape;501;p43"/>
          <p:cNvGrpSpPr/>
          <p:nvPr/>
        </p:nvGrpSpPr>
        <p:grpSpPr>
          <a:xfrm>
            <a:off x="8577842" y="3732406"/>
            <a:ext cx="227770" cy="165313"/>
            <a:chOff x="4604550" y="3714775"/>
            <a:chExt cx="439625" cy="319075"/>
          </a:xfrm>
        </p:grpSpPr>
        <p:sp>
          <p:nvSpPr>
            <p:cNvPr id="502" name="Google Shape;502;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3" name="Google Shape;503;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grpSp>
        <p:nvGrpSpPr>
          <p:cNvPr id="504" name="Google Shape;504;p43"/>
          <p:cNvGrpSpPr/>
          <p:nvPr/>
        </p:nvGrpSpPr>
        <p:grpSpPr>
          <a:xfrm>
            <a:off x="5169094" y="543218"/>
            <a:ext cx="188666" cy="240398"/>
            <a:chOff x="1959600" y="4980625"/>
            <a:chExt cx="364150" cy="464000"/>
          </a:xfrm>
        </p:grpSpPr>
        <p:sp>
          <p:nvSpPr>
            <p:cNvPr id="505" name="Google Shape;505;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6" name="Google Shape;506;p43"/>
            <p:cNvSpPr/>
            <p:nvPr/>
          </p:nvSpPr>
          <p:spPr>
            <a:xfrm>
              <a:off x="2053375" y="5121275"/>
              <a:ext cx="176600" cy="25"/>
            </a:xfrm>
            <a:custGeom>
              <a:avLst/>
              <a:gdLst/>
              <a:ahLst/>
              <a:cxnLst/>
              <a:rect l="l" t="t" r="r" b="b"/>
              <a:pathLst>
                <a:path w="7064" h="1" fill="none" extrusionOk="0">
                  <a:moveTo>
                    <a:pt x="1" y="1"/>
                  </a:moveTo>
                  <a:lnTo>
                    <a:pt x="7063"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7" name="Google Shape;507;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8" name="Google Shape;508;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9" name="Google Shape;509;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0" name="Google Shape;510;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1" name="Google Shape;511;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grpSp>
        <p:nvGrpSpPr>
          <p:cNvPr id="512" name="Google Shape;512;p43"/>
          <p:cNvGrpSpPr/>
          <p:nvPr/>
        </p:nvGrpSpPr>
        <p:grpSpPr>
          <a:xfrm>
            <a:off x="6802664" y="2137732"/>
            <a:ext cx="278880" cy="267521"/>
            <a:chOff x="5233525" y="4954450"/>
            <a:chExt cx="538275" cy="516350"/>
          </a:xfrm>
        </p:grpSpPr>
        <p:sp>
          <p:nvSpPr>
            <p:cNvPr id="513" name="Google Shape;513;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4" name="Google Shape;514;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5" name="Google Shape;515;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6" name="Google Shape;516;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7" name="Google Shape;517;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8" name="Google Shape;518;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9" name="Google Shape;519;p43"/>
            <p:cNvSpPr/>
            <p:nvPr/>
          </p:nvSpPr>
          <p:spPr>
            <a:xfrm>
              <a:off x="5367475" y="5025075"/>
              <a:ext cx="81600" cy="105975"/>
            </a:xfrm>
            <a:custGeom>
              <a:avLst/>
              <a:gdLst/>
              <a:ahLst/>
              <a:cxnLst/>
              <a:rect l="l" t="t" r="r" b="b"/>
              <a:pathLst>
                <a:path w="3264" h="4239" fill="none" extrusionOk="0">
                  <a:moveTo>
                    <a:pt x="0" y="1"/>
                  </a:moveTo>
                  <a:lnTo>
                    <a:pt x="3264" y="4238"/>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0" name="Google Shape;520;p43"/>
            <p:cNvSpPr/>
            <p:nvPr/>
          </p:nvSpPr>
          <p:spPr>
            <a:xfrm>
              <a:off x="5567800" y="4999500"/>
              <a:ext cx="115100" cy="133975"/>
            </a:xfrm>
            <a:custGeom>
              <a:avLst/>
              <a:gdLst/>
              <a:ahLst/>
              <a:cxnLst/>
              <a:rect l="l" t="t" r="r" b="b"/>
              <a:pathLst>
                <a:path w="4604" h="5359" fill="none" extrusionOk="0">
                  <a:moveTo>
                    <a:pt x="0" y="5359"/>
                  </a:moveTo>
                  <a:lnTo>
                    <a:pt x="4603"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1" name="Google Shape;521;p43"/>
            <p:cNvSpPr/>
            <p:nvPr/>
          </p:nvSpPr>
          <p:spPr>
            <a:xfrm>
              <a:off x="5600075" y="5217475"/>
              <a:ext cx="127275" cy="16475"/>
            </a:xfrm>
            <a:custGeom>
              <a:avLst/>
              <a:gdLst/>
              <a:ahLst/>
              <a:cxnLst/>
              <a:rect l="l" t="t" r="r" b="b"/>
              <a:pathLst>
                <a:path w="5091" h="659" fill="none" extrusionOk="0">
                  <a:moveTo>
                    <a:pt x="5090" y="658"/>
                  </a:moveTo>
                  <a:lnTo>
                    <a:pt x="0"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2" name="Google Shape;522;p43"/>
            <p:cNvSpPr/>
            <p:nvPr/>
          </p:nvSpPr>
          <p:spPr>
            <a:xfrm>
              <a:off x="5497775" y="5299675"/>
              <a:ext cx="4900" cy="126675"/>
            </a:xfrm>
            <a:custGeom>
              <a:avLst/>
              <a:gdLst/>
              <a:ahLst/>
              <a:cxnLst/>
              <a:rect l="l" t="t" r="r" b="b"/>
              <a:pathLst>
                <a:path w="196" h="5067" fill="none" extrusionOk="0">
                  <a:moveTo>
                    <a:pt x="0" y="5067"/>
                  </a:moveTo>
                  <a:lnTo>
                    <a:pt x="195"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3" name="Google Shape;523;p43"/>
            <p:cNvSpPr/>
            <p:nvPr/>
          </p:nvSpPr>
          <p:spPr>
            <a:xfrm>
              <a:off x="5277975" y="5241825"/>
              <a:ext cx="141275" cy="58500"/>
            </a:xfrm>
            <a:custGeom>
              <a:avLst/>
              <a:gdLst/>
              <a:ahLst/>
              <a:cxnLst/>
              <a:rect l="l" t="t" r="r" b="b"/>
              <a:pathLst>
                <a:path w="5651" h="2340" fill="none" extrusionOk="0">
                  <a:moveTo>
                    <a:pt x="0" y="2339"/>
                  </a:moveTo>
                  <a:lnTo>
                    <a:pt x="5651"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grpSp>
        <p:nvGrpSpPr>
          <p:cNvPr id="524" name="Google Shape;524;p43"/>
          <p:cNvGrpSpPr/>
          <p:nvPr/>
        </p:nvGrpSpPr>
        <p:grpSpPr>
          <a:xfrm>
            <a:off x="3358097" y="2137734"/>
            <a:ext cx="283932" cy="258066"/>
            <a:chOff x="4556450" y="4963575"/>
            <a:chExt cx="548025" cy="498100"/>
          </a:xfrm>
        </p:grpSpPr>
        <p:sp>
          <p:nvSpPr>
            <p:cNvPr id="525" name="Google Shape;525;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6" name="Google Shape;526;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7" name="Google Shape;527;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8" name="Google Shape;528;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9" name="Google Shape;529;p43"/>
            <p:cNvSpPr/>
            <p:nvPr/>
          </p:nvSpPr>
          <p:spPr>
            <a:xfrm>
              <a:off x="4830450" y="5213225"/>
              <a:ext cx="25" cy="248450"/>
            </a:xfrm>
            <a:custGeom>
              <a:avLst/>
              <a:gdLst/>
              <a:ahLst/>
              <a:cxnLst/>
              <a:rect l="l" t="t" r="r" b="b"/>
              <a:pathLst>
                <a:path w="1" h="9938" fill="none" extrusionOk="0">
                  <a:moveTo>
                    <a:pt x="0" y="0"/>
                  </a:moveTo>
                  <a:lnTo>
                    <a:pt x="0" y="9937"/>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sp>
        <p:nvSpPr>
          <p:cNvPr id="530" name="Google Shape;530;p43"/>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Funnel</a:t>
            </a:r>
            <a:endParaRPr/>
          </a:p>
        </p:txBody>
      </p:sp>
      <p:sp>
        <p:nvSpPr>
          <p:cNvPr id="536" name="Google Shape;536;p4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78</a:t>
            </a:fld>
            <a:endParaRPr/>
          </a:p>
        </p:txBody>
      </p:sp>
      <p:grpSp>
        <p:nvGrpSpPr>
          <p:cNvPr id="537" name="Google Shape;537;p44"/>
          <p:cNvGrpSpPr/>
          <p:nvPr/>
        </p:nvGrpSpPr>
        <p:grpSpPr>
          <a:xfrm>
            <a:off x="975236" y="1599740"/>
            <a:ext cx="3400164" cy="3056748"/>
            <a:chOff x="3778727" y="4460423"/>
            <a:chExt cx="720160" cy="647438"/>
          </a:xfrm>
        </p:grpSpPr>
        <p:sp>
          <p:nvSpPr>
            <p:cNvPr id="538" name="Google Shape;538;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PURCHASE</a:t>
              </a:r>
              <a:endParaRPr sz="1200" b="1" i="0" u="none" strike="noStrike" cap="none">
                <a:solidFill>
                  <a:schemeClr val="lt1"/>
                </a:solidFill>
                <a:latin typeface="Titillium Web"/>
                <a:ea typeface="Titillium Web"/>
                <a:cs typeface="Titillium Web"/>
                <a:sym typeface="Titillium Web"/>
              </a:endParaRPr>
            </a:p>
          </p:txBody>
        </p:sp>
        <p:sp>
          <p:nvSpPr>
            <p:cNvPr id="539" name="Google Shape;539;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Titillium Web"/>
                  <a:ea typeface="Titillium Web"/>
                  <a:cs typeface="Titillium Web"/>
                  <a:sym typeface="Titillium Web"/>
                </a:rPr>
                <a:t>LOYALTY</a:t>
              </a:r>
              <a:endParaRPr sz="1200" b="1" i="0" u="none" strike="noStrike" cap="none">
                <a:solidFill>
                  <a:schemeClr val="dk1"/>
                </a:solidFill>
                <a:latin typeface="Titillium Web"/>
                <a:ea typeface="Titillium Web"/>
                <a:cs typeface="Titillium Web"/>
                <a:sym typeface="Titillium Web"/>
              </a:endParaRPr>
            </a:p>
          </p:txBody>
        </p:sp>
        <p:sp>
          <p:nvSpPr>
            <p:cNvPr id="540" name="Google Shape;540;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AWARENESS</a:t>
              </a:r>
              <a:endParaRPr sz="1200" b="1" i="0" u="none" strike="noStrike" cap="none">
                <a:solidFill>
                  <a:schemeClr val="lt1"/>
                </a:solidFill>
                <a:latin typeface="Titillium Web"/>
                <a:ea typeface="Titillium Web"/>
                <a:cs typeface="Titillium Web"/>
                <a:sym typeface="Titillium Web"/>
              </a:endParaRPr>
            </a:p>
          </p:txBody>
        </p:sp>
        <p:sp>
          <p:nvSpPr>
            <p:cNvPr id="541" name="Google Shape;541;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EVALUATION</a:t>
              </a:r>
              <a:endParaRPr sz="1200" b="1" i="0" u="none" strike="noStrike" cap="none">
                <a:solidFill>
                  <a:schemeClr val="lt1"/>
                </a:solidFill>
                <a:latin typeface="Titillium Web"/>
                <a:ea typeface="Titillium Web"/>
                <a:cs typeface="Titillium Web"/>
                <a:sym typeface="Titillium Web"/>
              </a:endParaRPr>
            </a:p>
          </p:txBody>
        </p:sp>
        <p:sp>
          <p:nvSpPr>
            <p:cNvPr id="542" name="Google Shape;542;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DISCOVERY</a:t>
              </a:r>
              <a:endParaRPr sz="1200" b="1" i="0" u="none" strike="noStrike" cap="none">
                <a:solidFill>
                  <a:schemeClr val="lt1"/>
                </a:solidFill>
                <a:latin typeface="Titillium Web"/>
                <a:ea typeface="Titillium Web"/>
                <a:cs typeface="Titillium Web"/>
                <a:sym typeface="Titillium Web"/>
              </a:endParaRPr>
            </a:p>
          </p:txBody>
        </p:sp>
        <p:sp>
          <p:nvSpPr>
            <p:cNvPr id="543" name="Google Shape;543;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INTENT</a:t>
              </a:r>
              <a:endParaRPr sz="1200" b="1" i="0" u="none" strike="noStrike" cap="none">
                <a:solidFill>
                  <a:schemeClr val="lt1"/>
                </a:solidFill>
                <a:latin typeface="Titillium Web"/>
                <a:ea typeface="Titillium Web"/>
                <a:cs typeface="Titillium Web"/>
                <a:sym typeface="Titillium Web"/>
              </a:endParaRPr>
            </a:p>
          </p:txBody>
        </p:sp>
        <p:sp>
          <p:nvSpPr>
            <p:cNvPr id="544" name="Google Shape;544;p44"/>
            <p:cNvSpPr/>
            <p:nvPr/>
          </p:nvSpPr>
          <p:spPr>
            <a:xfrm>
              <a:off x="3778727" y="4460423"/>
              <a:ext cx="719100" cy="79200"/>
            </a:xfrm>
            <a:prstGeom prst="ellipse">
              <a:avLst/>
            </a:prstGeom>
            <a:solidFill>
              <a:srgbClr val="000000">
                <a:alpha val="1508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cxnSp>
        <p:nvCxnSpPr>
          <p:cNvPr id="545" name="Google Shape;545;p44"/>
          <p:cNvCxnSpPr/>
          <p:nvPr/>
        </p:nvCxnSpPr>
        <p:spPr>
          <a:xfrm>
            <a:off x="4300056" y="2106157"/>
            <a:ext cx="996000" cy="0"/>
          </a:xfrm>
          <a:prstGeom prst="straightConnector1">
            <a:avLst/>
          </a:prstGeom>
          <a:noFill/>
          <a:ln w="9525" cap="flat" cmpd="sng">
            <a:solidFill>
              <a:schemeClr val="accent1"/>
            </a:solidFill>
            <a:prstDash val="solid"/>
            <a:round/>
            <a:headEnd type="oval" w="med" len="med"/>
            <a:tailEnd type="oval" w="med" len="med"/>
          </a:ln>
        </p:spPr>
      </p:cxnSp>
      <p:sp>
        <p:nvSpPr>
          <p:cNvPr id="546" name="Google Shape;546;p44"/>
          <p:cNvSpPr txBox="1"/>
          <p:nvPr/>
        </p:nvSpPr>
        <p:spPr>
          <a:xfrm>
            <a:off x="5354062" y="1944029"/>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47" name="Google Shape;547;p44"/>
          <p:cNvCxnSpPr/>
          <p:nvPr/>
        </p:nvCxnSpPr>
        <p:spPr>
          <a:xfrm>
            <a:off x="4153357" y="2560009"/>
            <a:ext cx="1142700" cy="0"/>
          </a:xfrm>
          <a:prstGeom prst="straightConnector1">
            <a:avLst/>
          </a:prstGeom>
          <a:noFill/>
          <a:ln w="9525" cap="flat" cmpd="sng">
            <a:solidFill>
              <a:schemeClr val="accent2"/>
            </a:solidFill>
            <a:prstDash val="solid"/>
            <a:round/>
            <a:headEnd type="oval" w="med" len="med"/>
            <a:tailEnd type="oval" w="med" len="med"/>
          </a:ln>
        </p:spPr>
      </p:cxnSp>
      <p:sp>
        <p:nvSpPr>
          <p:cNvPr id="548" name="Google Shape;548;p44"/>
          <p:cNvSpPr txBox="1"/>
          <p:nvPr/>
        </p:nvSpPr>
        <p:spPr>
          <a:xfrm>
            <a:off x="5354062" y="2397871"/>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49" name="Google Shape;549;p44"/>
          <p:cNvCxnSpPr/>
          <p:nvPr/>
        </p:nvCxnSpPr>
        <p:spPr>
          <a:xfrm>
            <a:off x="3944888" y="3013861"/>
            <a:ext cx="1351200" cy="0"/>
          </a:xfrm>
          <a:prstGeom prst="straightConnector1">
            <a:avLst/>
          </a:prstGeom>
          <a:noFill/>
          <a:ln w="9525" cap="flat" cmpd="sng">
            <a:solidFill>
              <a:schemeClr val="accent3"/>
            </a:solidFill>
            <a:prstDash val="solid"/>
            <a:round/>
            <a:headEnd type="oval" w="med" len="med"/>
            <a:tailEnd type="oval" w="med" len="med"/>
          </a:ln>
        </p:spPr>
      </p:cxnSp>
      <p:sp>
        <p:nvSpPr>
          <p:cNvPr id="550" name="Google Shape;550;p44"/>
          <p:cNvSpPr txBox="1"/>
          <p:nvPr/>
        </p:nvSpPr>
        <p:spPr>
          <a:xfrm>
            <a:off x="5354062" y="2851714"/>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51" name="Google Shape;551;p44"/>
          <p:cNvCxnSpPr/>
          <p:nvPr/>
        </p:nvCxnSpPr>
        <p:spPr>
          <a:xfrm>
            <a:off x="3767304" y="3467690"/>
            <a:ext cx="1528500" cy="0"/>
          </a:xfrm>
          <a:prstGeom prst="straightConnector1">
            <a:avLst/>
          </a:prstGeom>
          <a:noFill/>
          <a:ln w="9525" cap="flat" cmpd="sng">
            <a:solidFill>
              <a:schemeClr val="accent4"/>
            </a:solidFill>
            <a:prstDash val="solid"/>
            <a:round/>
            <a:headEnd type="oval" w="med" len="med"/>
            <a:tailEnd type="oval" w="med" len="med"/>
          </a:ln>
        </p:spPr>
      </p:cxnSp>
      <p:sp>
        <p:nvSpPr>
          <p:cNvPr id="552" name="Google Shape;552;p44"/>
          <p:cNvSpPr txBox="1"/>
          <p:nvPr/>
        </p:nvSpPr>
        <p:spPr>
          <a:xfrm>
            <a:off x="5354062" y="3305556"/>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53" name="Google Shape;553;p44"/>
          <p:cNvCxnSpPr/>
          <p:nvPr/>
        </p:nvCxnSpPr>
        <p:spPr>
          <a:xfrm>
            <a:off x="3574266" y="3921542"/>
            <a:ext cx="1721700" cy="0"/>
          </a:xfrm>
          <a:prstGeom prst="straightConnector1">
            <a:avLst/>
          </a:prstGeom>
          <a:noFill/>
          <a:ln w="9525" cap="flat" cmpd="sng">
            <a:solidFill>
              <a:schemeClr val="accent5"/>
            </a:solidFill>
            <a:prstDash val="solid"/>
            <a:round/>
            <a:headEnd type="oval" w="med" len="med"/>
            <a:tailEnd type="oval" w="med" len="med"/>
          </a:ln>
        </p:spPr>
      </p:cxnSp>
      <p:sp>
        <p:nvSpPr>
          <p:cNvPr id="554" name="Google Shape;554;p44"/>
          <p:cNvSpPr txBox="1"/>
          <p:nvPr/>
        </p:nvSpPr>
        <p:spPr>
          <a:xfrm>
            <a:off x="5354062" y="3759399"/>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55" name="Google Shape;555;p44"/>
          <p:cNvCxnSpPr/>
          <p:nvPr/>
        </p:nvCxnSpPr>
        <p:spPr>
          <a:xfrm>
            <a:off x="3373524" y="4375370"/>
            <a:ext cx="1914600" cy="0"/>
          </a:xfrm>
          <a:prstGeom prst="straightConnector1">
            <a:avLst/>
          </a:prstGeom>
          <a:noFill/>
          <a:ln w="9525" cap="flat" cmpd="sng">
            <a:solidFill>
              <a:schemeClr val="lt2"/>
            </a:solidFill>
            <a:prstDash val="solid"/>
            <a:round/>
            <a:headEnd type="oval" w="med" len="med"/>
            <a:tailEnd type="oval" w="med" len="med"/>
          </a:ln>
        </p:spPr>
      </p:cxnSp>
      <p:sp>
        <p:nvSpPr>
          <p:cNvPr id="556" name="Google Shape;556;p44"/>
          <p:cNvSpPr txBox="1"/>
          <p:nvPr/>
        </p:nvSpPr>
        <p:spPr>
          <a:xfrm>
            <a:off x="5354062" y="4213241"/>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562" name="Google Shape;562;p4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79</a:t>
            </a:fld>
            <a:endParaRPr/>
          </a:p>
        </p:txBody>
      </p:sp>
      <p:pic>
        <p:nvPicPr>
          <p:cNvPr id="563" name="Google Shape;563;p45"/>
          <p:cNvPicPr preferRelativeResize="0"/>
          <p:nvPr/>
        </p:nvPicPr>
        <p:blipFill rotWithShape="1">
          <a:blip r:embed="rId3">
            <a:alphaModFix/>
          </a:blip>
          <a:srcRect l="19633" t="9820" b="9812"/>
          <a:stretch/>
        </p:blipFill>
        <p:spPr>
          <a:xfrm>
            <a:off x="975250" y="1797947"/>
            <a:ext cx="1465200" cy="1465200"/>
          </a:xfrm>
          <a:prstGeom prst="ellipse">
            <a:avLst/>
          </a:prstGeom>
          <a:noFill/>
          <a:ln>
            <a:noFill/>
          </a:ln>
        </p:spPr>
      </p:pic>
      <p:sp>
        <p:nvSpPr>
          <p:cNvPr id="564" name="Google Shape;564;p45"/>
          <p:cNvSpPr txBox="1"/>
          <p:nvPr/>
        </p:nvSpPr>
        <p:spPr>
          <a:xfrm>
            <a:off x="980194" y="3390846"/>
            <a:ext cx="1465200" cy="722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Imani Jackson</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pic>
        <p:nvPicPr>
          <p:cNvPr id="565" name="Google Shape;565;p45"/>
          <p:cNvPicPr preferRelativeResize="0"/>
          <p:nvPr/>
        </p:nvPicPr>
        <p:blipFill rotWithShape="1">
          <a:blip r:embed="rId4">
            <a:alphaModFix/>
          </a:blip>
          <a:srcRect/>
          <a:stretch/>
        </p:blipFill>
        <p:spPr>
          <a:xfrm>
            <a:off x="2923029" y="1797947"/>
            <a:ext cx="1465200" cy="1465200"/>
          </a:xfrm>
          <a:prstGeom prst="ellipse">
            <a:avLst/>
          </a:prstGeom>
          <a:noFill/>
          <a:ln>
            <a:noFill/>
          </a:ln>
        </p:spPr>
      </p:pic>
      <p:sp>
        <p:nvSpPr>
          <p:cNvPr id="566" name="Google Shape;566;p45"/>
          <p:cNvSpPr txBox="1"/>
          <p:nvPr/>
        </p:nvSpPr>
        <p:spPr>
          <a:xfrm>
            <a:off x="2927973" y="3390846"/>
            <a:ext cx="1465200" cy="722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Marcos Galán</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pic>
        <p:nvPicPr>
          <p:cNvPr id="567" name="Google Shape;567;p45"/>
          <p:cNvPicPr preferRelativeResize="0"/>
          <p:nvPr/>
        </p:nvPicPr>
        <p:blipFill rotWithShape="1">
          <a:blip r:embed="rId5">
            <a:alphaModFix/>
          </a:blip>
          <a:srcRect l="47271" t="22330" b="24940"/>
          <a:stretch/>
        </p:blipFill>
        <p:spPr>
          <a:xfrm>
            <a:off x="4870808" y="1797947"/>
            <a:ext cx="1465200" cy="1465200"/>
          </a:xfrm>
          <a:prstGeom prst="ellipse">
            <a:avLst/>
          </a:prstGeom>
          <a:noFill/>
          <a:ln>
            <a:noFill/>
          </a:ln>
        </p:spPr>
      </p:pic>
      <p:sp>
        <p:nvSpPr>
          <p:cNvPr id="568" name="Google Shape;568;p45"/>
          <p:cNvSpPr txBox="1"/>
          <p:nvPr/>
        </p:nvSpPr>
        <p:spPr>
          <a:xfrm>
            <a:off x="4875752" y="3390846"/>
            <a:ext cx="1465200" cy="722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Ixchel Valdía</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pic>
        <p:nvPicPr>
          <p:cNvPr id="569" name="Google Shape;569;p45"/>
          <p:cNvPicPr preferRelativeResize="0"/>
          <p:nvPr/>
        </p:nvPicPr>
        <p:blipFill rotWithShape="1">
          <a:blip r:embed="rId6">
            <a:alphaModFix/>
          </a:blip>
          <a:srcRect t="3926" b="29406"/>
          <a:stretch/>
        </p:blipFill>
        <p:spPr>
          <a:xfrm>
            <a:off x="6818587" y="1797947"/>
            <a:ext cx="1465200" cy="1465200"/>
          </a:xfrm>
          <a:prstGeom prst="ellipse">
            <a:avLst/>
          </a:prstGeom>
          <a:noFill/>
          <a:ln>
            <a:noFill/>
          </a:ln>
        </p:spPr>
      </p:pic>
      <p:sp>
        <p:nvSpPr>
          <p:cNvPr id="570" name="Google Shape;570;p45"/>
          <p:cNvSpPr txBox="1"/>
          <p:nvPr/>
        </p:nvSpPr>
        <p:spPr>
          <a:xfrm>
            <a:off x="6823531" y="3390846"/>
            <a:ext cx="1465200" cy="722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Nils Årud</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C3173-40E5-4117-B71C-60C482B3172B}"/>
              </a:ext>
            </a:extLst>
          </p:cNvPr>
          <p:cNvSpPr>
            <a:spLocks noGrp="1"/>
          </p:cNvSpPr>
          <p:nvPr>
            <p:ph type="title"/>
          </p:nvPr>
        </p:nvSpPr>
        <p:spPr/>
        <p:txBody>
          <a:bodyPr/>
          <a:lstStyle/>
          <a:p>
            <a:r>
              <a:rPr lang="zh-CN" altLang="en-US" dirty="0"/>
              <a:t>建模思想</a:t>
            </a:r>
          </a:p>
        </p:txBody>
      </p:sp>
      <p:sp>
        <p:nvSpPr>
          <p:cNvPr id="3" name="文本占位符 2">
            <a:extLst>
              <a:ext uri="{FF2B5EF4-FFF2-40B4-BE49-F238E27FC236}">
                <a16:creationId xmlns:a16="http://schemas.microsoft.com/office/drawing/2014/main" id="{25FA1801-2B36-4046-B139-8CA0BDA65FC0}"/>
              </a:ext>
            </a:extLst>
          </p:cNvPr>
          <p:cNvSpPr>
            <a:spLocks noGrp="1"/>
          </p:cNvSpPr>
          <p:nvPr>
            <p:ph type="body" idx="1"/>
          </p:nvPr>
        </p:nvSpPr>
        <p:spPr/>
        <p:txBody>
          <a:bodyPr/>
          <a:lstStyle/>
          <a:p>
            <a:r>
              <a:rPr lang="zh-CN" altLang="en-US" dirty="0"/>
              <a:t>如果我有确定的</a:t>
            </a:r>
            <a:r>
              <a:rPr lang="en-US" altLang="zh-CN" dirty="0"/>
              <a:t>y</a:t>
            </a:r>
            <a:r>
              <a:rPr lang="zh-CN" altLang="en-US" dirty="0"/>
              <a:t>和确定的</a:t>
            </a:r>
            <a:r>
              <a:rPr lang="en-US" altLang="zh-CN" dirty="0"/>
              <a:t>x</a:t>
            </a:r>
            <a:r>
              <a:rPr lang="zh-CN" altLang="en-US" dirty="0"/>
              <a:t>，我可以通过任意建模来：</a:t>
            </a:r>
            <a:endParaRPr lang="en-US" altLang="zh-CN" dirty="0"/>
          </a:p>
          <a:p>
            <a:pPr lvl="1"/>
            <a:r>
              <a:rPr lang="zh-CN" altLang="en-US" dirty="0"/>
              <a:t>预测</a:t>
            </a:r>
            <a:r>
              <a:rPr lang="en-US" altLang="zh-CN" dirty="0"/>
              <a:t>y</a:t>
            </a:r>
          </a:p>
          <a:p>
            <a:pPr lvl="1"/>
            <a:r>
              <a:rPr lang="zh-CN" altLang="en-US" dirty="0"/>
              <a:t>分解</a:t>
            </a:r>
            <a:r>
              <a:rPr lang="en-US" altLang="zh-CN" dirty="0"/>
              <a:t>y</a:t>
            </a:r>
            <a:r>
              <a:rPr lang="zh-CN" altLang="en-US" dirty="0"/>
              <a:t>成</a:t>
            </a:r>
            <a:r>
              <a:rPr lang="en-US" altLang="zh-CN" dirty="0"/>
              <a:t>x</a:t>
            </a:r>
            <a:r>
              <a:rPr lang="zh-CN" altLang="en-US" dirty="0"/>
              <a:t>，此时</a:t>
            </a:r>
            <a:r>
              <a:rPr lang="en-US" altLang="zh-CN" dirty="0"/>
              <a:t>y</a:t>
            </a:r>
            <a:r>
              <a:rPr lang="zh-CN" altLang="en-US" dirty="0"/>
              <a:t>由</a:t>
            </a:r>
            <a:r>
              <a:rPr lang="en-US" altLang="zh-CN" dirty="0"/>
              <a:t>x</a:t>
            </a:r>
            <a:r>
              <a:rPr lang="zh-CN" altLang="en-US" dirty="0"/>
              <a:t>构成</a:t>
            </a:r>
            <a:endParaRPr lang="en-US" altLang="zh-CN" dirty="0"/>
          </a:p>
          <a:p>
            <a:pPr lvl="1"/>
            <a:r>
              <a:rPr lang="zh-CN" altLang="en-US" dirty="0"/>
              <a:t>简单的线性模型内，</a:t>
            </a:r>
            <a:r>
              <a:rPr lang="en-US" altLang="zh-CN" dirty="0"/>
              <a:t>x</a:t>
            </a:r>
            <a:r>
              <a:rPr lang="zh-CN" altLang="en-US" dirty="0"/>
              <a:t>的系数</a:t>
            </a:r>
            <a:r>
              <a:rPr lang="en-US" altLang="zh-CN" dirty="0"/>
              <a:t>b</a:t>
            </a:r>
            <a:r>
              <a:rPr lang="zh-CN" altLang="en-US" dirty="0"/>
              <a:t>（或未标准化系数</a:t>
            </a:r>
            <a:r>
              <a:rPr lang="en-US" altLang="zh-CN" dirty="0"/>
              <a:t>B</a:t>
            </a:r>
            <a:r>
              <a:rPr lang="zh-CN" altLang="en-US" dirty="0"/>
              <a:t>）即是权重（</a:t>
            </a:r>
            <a:r>
              <a:rPr lang="en-US" altLang="zh-CN" dirty="0"/>
              <a:t>weight</a:t>
            </a:r>
            <a:r>
              <a:rPr lang="zh-CN" altLang="en-US" dirty="0"/>
              <a:t>）</a:t>
            </a:r>
          </a:p>
        </p:txBody>
      </p:sp>
      <p:sp>
        <p:nvSpPr>
          <p:cNvPr id="4" name="灯片编号占位符 3">
            <a:extLst>
              <a:ext uri="{FF2B5EF4-FFF2-40B4-BE49-F238E27FC236}">
                <a16:creationId xmlns:a16="http://schemas.microsoft.com/office/drawing/2014/main" id="{F861D46E-C4AF-4998-BF45-2621CDE144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030166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6"/>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576" name="Google Shape;576;p46"/>
          <p:cNvSpPr/>
          <p:nvPr/>
        </p:nvSpPr>
        <p:spPr>
          <a:xfrm>
            <a:off x="467100" y="467100"/>
            <a:ext cx="8209800" cy="4209000"/>
          </a:xfrm>
          <a:prstGeom prst="rect">
            <a:avLst/>
          </a:prstGeom>
          <a:solidFill>
            <a:srgbClr val="000000">
              <a:alpha val="150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46"/>
          <p:cNvGrpSpPr/>
          <p:nvPr/>
        </p:nvGrpSpPr>
        <p:grpSpPr>
          <a:xfrm>
            <a:off x="638150" y="467111"/>
            <a:ext cx="7867750" cy="4209098"/>
            <a:chOff x="638138" y="467100"/>
            <a:chExt cx="7867750" cy="4194000"/>
          </a:xfrm>
        </p:grpSpPr>
        <p:cxnSp>
          <p:nvCxnSpPr>
            <p:cNvPr id="578" name="Google Shape;578;p46"/>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79" name="Google Shape;579;p46"/>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0" name="Google Shape;580;p46"/>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1" name="Google Shape;581;p46"/>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2" name="Google Shape;582;p46"/>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3" name="Google Shape;583;p46"/>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4" name="Google Shape;584;p46"/>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5" name="Google Shape;585;p46"/>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6" name="Google Shape;586;p46"/>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7" name="Google Shape;587;p46"/>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8" name="Google Shape;588;p46"/>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9" name="Google Shape;589;p46"/>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0" name="Google Shape;590;p46"/>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1" name="Google Shape;591;p46"/>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2" name="Google Shape;592;p46"/>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3" name="Google Shape;593;p46"/>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4" name="Google Shape;594;p46"/>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5" name="Google Shape;595;p46"/>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6" name="Google Shape;596;p46"/>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7" name="Google Shape;597;p46"/>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8" name="Google Shape;598;p46"/>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9" name="Google Shape;599;p46"/>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0" name="Google Shape;600;p46"/>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1" name="Google Shape;601;p46"/>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2" name="Google Shape;602;p46"/>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3" name="Google Shape;603;p46"/>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4" name="Google Shape;604;p46"/>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5" name="Google Shape;605;p46"/>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6" name="Google Shape;606;p46"/>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7" name="Google Shape;607;p46"/>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8" name="Google Shape;608;p46"/>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9" name="Google Shape;609;p46"/>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0" name="Google Shape;610;p46"/>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1" name="Google Shape;611;p46"/>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2" name="Google Shape;612;p46"/>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3" name="Google Shape;613;p46"/>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4" name="Google Shape;614;p46"/>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5" name="Google Shape;615;p46"/>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6" name="Google Shape;616;p46"/>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7" name="Google Shape;617;p46"/>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8" name="Google Shape;618;p46"/>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9" name="Google Shape;619;p46"/>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0" name="Google Shape;620;p46"/>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1" name="Google Shape;621;p46"/>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2" name="Google Shape;622;p46"/>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3" name="Google Shape;623;p46"/>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624" name="Google Shape;624;p4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80</a:t>
            </a:fld>
            <a:endParaRPr/>
          </a:p>
        </p:txBody>
      </p:sp>
      <p:grpSp>
        <p:nvGrpSpPr>
          <p:cNvPr id="625" name="Google Shape;625;p46"/>
          <p:cNvGrpSpPr/>
          <p:nvPr/>
        </p:nvGrpSpPr>
        <p:grpSpPr>
          <a:xfrm>
            <a:off x="467107" y="642473"/>
            <a:ext cx="8209755" cy="3858239"/>
            <a:chOff x="467088" y="642474"/>
            <a:chExt cx="4194000" cy="3858239"/>
          </a:xfrm>
        </p:grpSpPr>
        <p:cxnSp>
          <p:nvCxnSpPr>
            <p:cNvPr id="626" name="Google Shape;626;p46"/>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7" name="Google Shape;627;p46"/>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8" name="Google Shape;628;p46"/>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9" name="Google Shape;629;p46"/>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0" name="Google Shape;630;p46"/>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1" name="Google Shape;631;p46"/>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2" name="Google Shape;632;p46"/>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3" name="Google Shape;633;p46"/>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4" name="Google Shape;634;p46"/>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5" name="Google Shape;635;p46"/>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6" name="Google Shape;636;p46"/>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7" name="Google Shape;637;p46"/>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8" name="Google Shape;638;p46"/>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9" name="Google Shape;639;p46"/>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0" name="Google Shape;640;p46"/>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1" name="Google Shape;641;p46"/>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2" name="Google Shape;642;p46"/>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3" name="Google Shape;643;p46"/>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4" name="Google Shape;644;p46"/>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5" name="Google Shape;645;p46"/>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6" name="Google Shape;646;p46"/>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7" name="Google Shape;647;p46"/>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648" name="Google Shape;648;p46"/>
          <p:cNvCxnSpPr/>
          <p:nvPr/>
        </p:nvCxnSpPr>
        <p:spPr>
          <a:xfrm>
            <a:off x="4572000" y="467100"/>
            <a:ext cx="0" cy="4209000"/>
          </a:xfrm>
          <a:prstGeom prst="straightConnector1">
            <a:avLst/>
          </a:prstGeom>
          <a:noFill/>
          <a:ln w="19050" cap="flat" cmpd="sng">
            <a:solidFill>
              <a:schemeClr val="lt2"/>
            </a:solidFill>
            <a:prstDash val="solid"/>
            <a:round/>
            <a:headEnd type="triangle" w="sm" len="sm"/>
            <a:tailEnd type="triangle" w="sm" len="sm"/>
          </a:ln>
        </p:spPr>
      </p:cxnSp>
      <p:cxnSp>
        <p:nvCxnSpPr>
          <p:cNvPr id="649" name="Google Shape;649;p46"/>
          <p:cNvCxnSpPr/>
          <p:nvPr/>
        </p:nvCxnSpPr>
        <p:spPr>
          <a:xfrm>
            <a:off x="467100" y="2571600"/>
            <a:ext cx="8209800" cy="0"/>
          </a:xfrm>
          <a:prstGeom prst="straightConnector1">
            <a:avLst/>
          </a:prstGeom>
          <a:noFill/>
          <a:ln w="19050" cap="flat" cmpd="sng">
            <a:solidFill>
              <a:schemeClr val="lt2"/>
            </a:solidFill>
            <a:prstDash val="solid"/>
            <a:round/>
            <a:headEnd type="triangle" w="sm" len="sm"/>
            <a:tailEnd type="triangle" w="sm" len="sm"/>
          </a:ln>
        </p:spPr>
      </p:cxnSp>
      <p:sp>
        <p:nvSpPr>
          <p:cNvPr id="650" name="Google Shape;650;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1</a:t>
            </a:r>
            <a:endParaRPr sz="800">
              <a:solidFill>
                <a:schemeClr val="lt1"/>
              </a:solidFill>
              <a:latin typeface="Titillium Web"/>
              <a:ea typeface="Titillium Web"/>
              <a:cs typeface="Titillium Web"/>
              <a:sym typeface="Titillium Web"/>
            </a:endParaRPr>
          </a:p>
        </p:txBody>
      </p:sp>
      <p:sp>
        <p:nvSpPr>
          <p:cNvPr id="651" name="Google Shape;651;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1</a:t>
            </a:r>
            <a:endParaRPr sz="800">
              <a:solidFill>
                <a:schemeClr val="lt1"/>
              </a:solidFill>
              <a:latin typeface="Titillium Web"/>
              <a:ea typeface="Titillium Web"/>
              <a:cs typeface="Titillium Web"/>
              <a:sym typeface="Titillium Web"/>
            </a:endParaRPr>
          </a:p>
        </p:txBody>
      </p:sp>
      <p:sp>
        <p:nvSpPr>
          <p:cNvPr id="652" name="Google Shape;652;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2</a:t>
            </a:r>
            <a:endParaRPr sz="800">
              <a:solidFill>
                <a:schemeClr val="lt1"/>
              </a:solidFill>
              <a:latin typeface="Titillium Web"/>
              <a:ea typeface="Titillium Web"/>
              <a:cs typeface="Titillium Web"/>
              <a:sym typeface="Titillium Web"/>
            </a:endParaRPr>
          </a:p>
        </p:txBody>
      </p:sp>
      <p:sp>
        <p:nvSpPr>
          <p:cNvPr id="653" name="Google Shape;653;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2</a:t>
            </a:r>
            <a:endParaRPr sz="800">
              <a:solidFill>
                <a:schemeClr val="lt1"/>
              </a:solidFill>
              <a:latin typeface="Titillium Web"/>
              <a:ea typeface="Titillium Web"/>
              <a:cs typeface="Titillium Web"/>
              <a:sym typeface="Titillium Web"/>
            </a:endParaRPr>
          </a:p>
        </p:txBody>
      </p:sp>
      <p:sp>
        <p:nvSpPr>
          <p:cNvPr id="654" name="Google Shape;654;p46"/>
          <p:cNvSpPr/>
          <p:nvPr/>
        </p:nvSpPr>
        <p:spPr>
          <a:xfrm>
            <a:off x="7012800" y="826250"/>
            <a:ext cx="1000200" cy="1000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Our company</a:t>
            </a:r>
            <a:endParaRPr sz="800">
              <a:solidFill>
                <a:schemeClr val="dk1"/>
              </a:solidFill>
              <a:latin typeface="Titillium Web"/>
              <a:ea typeface="Titillium Web"/>
              <a:cs typeface="Titillium Web"/>
              <a:sym typeface="Titillium Web"/>
            </a:endParaRPr>
          </a:p>
        </p:txBody>
      </p:sp>
      <p:sp>
        <p:nvSpPr>
          <p:cNvPr id="655" name="Google Shape;655;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56" name="Google Shape;656;p46"/>
          <p:cNvSpPr/>
          <p:nvPr/>
        </p:nvSpPr>
        <p:spPr>
          <a:xfrm>
            <a:off x="1382875" y="3471600"/>
            <a:ext cx="730500" cy="7305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57" name="Google Shape;657;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58" name="Google Shape;658;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59" name="Google Shape;659;p46"/>
          <p:cNvSpPr/>
          <p:nvPr/>
        </p:nvSpPr>
        <p:spPr>
          <a:xfrm>
            <a:off x="4768850" y="564625"/>
            <a:ext cx="730500" cy="7305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60" name="Google Shape;660;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4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666" name="Google Shape;666;p4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81</a:t>
            </a:fld>
            <a:endParaRPr/>
          </a:p>
        </p:txBody>
      </p:sp>
      <p:graphicFrame>
        <p:nvGraphicFramePr>
          <p:cNvPr id="667" name="Google Shape;667;p47"/>
          <p:cNvGraphicFramePr/>
          <p:nvPr/>
        </p:nvGraphicFramePr>
        <p:xfrm>
          <a:off x="975250" y="1854300"/>
          <a:ext cx="7410725" cy="2713120"/>
        </p:xfrm>
        <a:graphic>
          <a:graphicData uri="http://schemas.openxmlformats.org/drawingml/2006/table">
            <a:tbl>
              <a:tblPr>
                <a:noFill/>
                <a:tableStyleId>{85AF98B6-0896-4745-9ED8-C8CFF3DE4422}</a:tableStyleId>
              </a:tblPr>
              <a:tblGrid>
                <a:gridCol w="821275">
                  <a:extLst>
                    <a:ext uri="{9D8B030D-6E8A-4147-A177-3AD203B41FA5}">
                      <a16:colId xmlns:a16="http://schemas.microsoft.com/office/drawing/2014/main" val="20000"/>
                    </a:ext>
                  </a:extLst>
                </a:gridCol>
                <a:gridCol w="941350">
                  <a:extLst>
                    <a:ext uri="{9D8B030D-6E8A-4147-A177-3AD203B41FA5}">
                      <a16:colId xmlns:a16="http://schemas.microsoft.com/office/drawing/2014/main" val="20001"/>
                    </a:ext>
                  </a:extLst>
                </a:gridCol>
                <a:gridCol w="941350">
                  <a:extLst>
                    <a:ext uri="{9D8B030D-6E8A-4147-A177-3AD203B41FA5}">
                      <a16:colId xmlns:a16="http://schemas.microsoft.com/office/drawing/2014/main" val="20002"/>
                    </a:ext>
                  </a:extLst>
                </a:gridCol>
                <a:gridCol w="941350">
                  <a:extLst>
                    <a:ext uri="{9D8B030D-6E8A-4147-A177-3AD203B41FA5}">
                      <a16:colId xmlns:a16="http://schemas.microsoft.com/office/drawing/2014/main" val="20003"/>
                    </a:ext>
                  </a:extLst>
                </a:gridCol>
                <a:gridCol w="941350">
                  <a:extLst>
                    <a:ext uri="{9D8B030D-6E8A-4147-A177-3AD203B41FA5}">
                      <a16:colId xmlns:a16="http://schemas.microsoft.com/office/drawing/2014/main" val="20004"/>
                    </a:ext>
                  </a:extLst>
                </a:gridCol>
                <a:gridCol w="941350">
                  <a:extLst>
                    <a:ext uri="{9D8B030D-6E8A-4147-A177-3AD203B41FA5}">
                      <a16:colId xmlns:a16="http://schemas.microsoft.com/office/drawing/2014/main" val="20005"/>
                    </a:ext>
                  </a:extLst>
                </a:gridCol>
                <a:gridCol w="941350">
                  <a:extLst>
                    <a:ext uri="{9D8B030D-6E8A-4147-A177-3AD203B41FA5}">
                      <a16:colId xmlns:a16="http://schemas.microsoft.com/office/drawing/2014/main" val="20006"/>
                    </a:ext>
                  </a:extLst>
                </a:gridCol>
                <a:gridCol w="941350">
                  <a:extLst>
                    <a:ext uri="{9D8B030D-6E8A-4147-A177-3AD203B41FA5}">
                      <a16:colId xmlns:a16="http://schemas.microsoft.com/office/drawing/2014/main" val="20007"/>
                    </a:ext>
                  </a:extLst>
                </a:gridCol>
              </a:tblGrid>
              <a:tr h="273675">
                <a:tc>
                  <a:txBody>
                    <a:bodyPr/>
                    <a:lstStyle/>
                    <a:p>
                      <a:pPr marL="0" lvl="0" indent="0" algn="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SUNDAY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MONDAY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TUESDAY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WEDNESDAY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THURSDAY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FRIDAY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SATURDAY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09:00 - 09:45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10:00 - 10:45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11:00 - 11:45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12:00 - 13:15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4"/>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13:30 - 14:15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14:30 - 15:15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15:30 - 16:15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82"/>
        <p:cNvGrpSpPr/>
        <p:nvPr/>
      </p:nvGrpSpPr>
      <p:grpSpPr>
        <a:xfrm>
          <a:off x="0" y="0"/>
          <a:ext cx="0" cy="0"/>
          <a:chOff x="0" y="0"/>
          <a:chExt cx="0" cy="0"/>
        </a:xfrm>
      </p:grpSpPr>
      <p:pic>
        <p:nvPicPr>
          <p:cNvPr id="1583" name="Google Shape;1583;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84" name="Google Shape;1584;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85" name="Google Shape;1585;p51"/>
          <p:cNvGrpSpPr/>
          <p:nvPr/>
        </p:nvGrpSpPr>
        <p:grpSpPr>
          <a:xfrm>
            <a:off x="690575" y="3290132"/>
            <a:ext cx="7762851" cy="892418"/>
            <a:chOff x="801125" y="3213932"/>
            <a:chExt cx="7762851" cy="892418"/>
          </a:xfrm>
        </p:grpSpPr>
        <p:grpSp>
          <p:nvGrpSpPr>
            <p:cNvPr id="1586" name="Google Shape;1586;p51"/>
            <p:cNvGrpSpPr/>
            <p:nvPr/>
          </p:nvGrpSpPr>
          <p:grpSpPr>
            <a:xfrm>
              <a:off x="4845759" y="3213932"/>
              <a:ext cx="1695900" cy="892418"/>
              <a:chOff x="4845759" y="3213932"/>
              <a:chExt cx="1695900" cy="892418"/>
            </a:xfrm>
          </p:grpSpPr>
          <p:sp>
            <p:nvSpPr>
              <p:cNvPr id="1587" name="Google Shape;1587;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88" name="Google Shape;1588;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89" name="Google Shape;1589;p51"/>
            <p:cNvGrpSpPr/>
            <p:nvPr/>
          </p:nvGrpSpPr>
          <p:grpSpPr>
            <a:xfrm>
              <a:off x="2823442" y="3214222"/>
              <a:ext cx="1695900" cy="892128"/>
              <a:chOff x="2823442" y="3214222"/>
              <a:chExt cx="1695900" cy="892128"/>
            </a:xfrm>
          </p:grpSpPr>
          <p:sp>
            <p:nvSpPr>
              <p:cNvPr id="1590" name="Google Shape;1590;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91" name="Google Shape;1591;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92" name="Google Shape;1592;p51"/>
            <p:cNvGrpSpPr/>
            <p:nvPr/>
          </p:nvGrpSpPr>
          <p:grpSpPr>
            <a:xfrm>
              <a:off x="6868076" y="3213932"/>
              <a:ext cx="1695900" cy="892418"/>
              <a:chOff x="6868076" y="3213932"/>
              <a:chExt cx="1695900" cy="892418"/>
            </a:xfrm>
          </p:grpSpPr>
          <p:sp>
            <p:nvSpPr>
              <p:cNvPr id="1593" name="Google Shape;1593;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94" name="Google Shape;1594;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95" name="Google Shape;1595;p51"/>
            <p:cNvGrpSpPr/>
            <p:nvPr/>
          </p:nvGrpSpPr>
          <p:grpSpPr>
            <a:xfrm>
              <a:off x="801125" y="3214206"/>
              <a:ext cx="1695900" cy="892144"/>
              <a:chOff x="801125" y="3214206"/>
              <a:chExt cx="1695900" cy="892144"/>
            </a:xfrm>
          </p:grpSpPr>
          <p:sp>
            <p:nvSpPr>
              <p:cNvPr id="1596" name="Google Shape;1596;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97" name="Google Shape;1597;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C1BFF-986E-4F48-B309-840325450EB2}"/>
              </a:ext>
            </a:extLst>
          </p:cNvPr>
          <p:cNvSpPr>
            <a:spLocks noGrp="1"/>
          </p:cNvSpPr>
          <p:nvPr>
            <p:ph type="title"/>
          </p:nvPr>
        </p:nvSpPr>
        <p:spPr/>
        <p:txBody>
          <a:bodyPr/>
          <a:lstStyle/>
          <a:p>
            <a:r>
              <a:rPr lang="zh-CN" altLang="en-US" dirty="0"/>
              <a:t>例如：</a:t>
            </a:r>
            <a:r>
              <a:rPr lang="en-US" altLang="zh-CN" dirty="0"/>
              <a:t>OLS</a:t>
            </a:r>
            <a:r>
              <a:rPr lang="zh-CN" altLang="en-US" dirty="0"/>
              <a:t>回归</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EB5AB809-ECD7-4773-8D95-EEE170643F6C}"/>
                  </a:ext>
                </a:extLst>
              </p:cNvPr>
              <p:cNvSpPr>
                <a:spLocks noGrp="1"/>
              </p:cNvSpPr>
              <p:nvPr>
                <p:ph type="body" idx="1"/>
              </p:nvPr>
            </p:nvSpPr>
            <p:spPr>
              <a:xfrm>
                <a:off x="975249" y="1575121"/>
                <a:ext cx="7549157" cy="2702700"/>
              </a:xfrm>
            </p:spPr>
            <p:txBody>
              <a:bodyPr/>
              <a:lstStyle/>
              <a:p>
                <a:r>
                  <a:rPr lang="zh-CN" altLang="en-US" dirty="0"/>
                  <a:t>社会经济地位（</a:t>
                </a:r>
                <a:r>
                  <a:rPr lang="en-US" altLang="zh-CN" dirty="0"/>
                  <a:t> Socioeconomic status, SES</a:t>
                </a:r>
                <a:r>
                  <a:rPr lang="zh-CN" altLang="en-US" dirty="0"/>
                  <a:t>）</a:t>
                </a:r>
                <a:endParaRPr lang="en-US" altLang="zh-CN" dirty="0"/>
              </a:p>
              <a:p>
                <a:pPr lvl="1"/>
                <a:r>
                  <a:rPr lang="zh-CN" altLang="en-US" dirty="0"/>
                  <a:t>已知样本的社会经济地位（</a:t>
                </a:r>
                <a:r>
                  <a:rPr lang="en-US" altLang="zh-CN" dirty="0"/>
                  <a:t>y</a:t>
                </a:r>
                <a:r>
                  <a:rPr lang="zh-CN" altLang="en-US" dirty="0"/>
                  <a:t>，连续）</a:t>
                </a:r>
                <a:endParaRPr lang="en-US" altLang="zh-CN" dirty="0"/>
              </a:p>
              <a:p>
                <a:pPr lvl="1"/>
                <a:r>
                  <a:rPr lang="zh-CN" altLang="en-US" dirty="0"/>
                  <a:t>已知样本的收入（连续）、教育（近似连续）、职业（分类）</a:t>
                </a:r>
                <a:endParaRPr lang="en-US" altLang="zh-CN" dirty="0"/>
              </a:p>
              <a:p>
                <a:pPr lvl="1"/>
                <a14:m>
                  <m:oMath xmlns:m="http://schemas.openxmlformats.org/officeDocument/2006/math">
                    <m:r>
                      <a:rPr lang="en-US" altLang="zh-CN" b="0" i="1" smtClean="0">
                        <a:latin typeface="Cambria Math" panose="02040503050406030204" pitchFamily="18" charset="0"/>
                      </a:rPr>
                      <m:t>𝑆𝐸𝑆</m:t>
                    </m:r>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𝑖𝑛𝑐𝑜𝑚𝑒</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𝑒𝑑𝑢</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𝑐𝑎𝑟𝑒𝑒𝑟</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μ</m:t>
                        </m:r>
                      </m:e>
                      <m:sub>
                        <m:r>
                          <a:rPr lang="en-US" altLang="zh-CN" b="0" i="1" smtClean="0">
                            <a:latin typeface="Cambria Math" panose="02040503050406030204" pitchFamily="18" charset="0"/>
                          </a:rPr>
                          <m:t>𝑖</m:t>
                        </m:r>
                      </m:sub>
                    </m:sSub>
                  </m:oMath>
                </a14:m>
                <a:endParaRPr lang="en-US" altLang="zh-CN" dirty="0"/>
              </a:p>
              <a:p>
                <a:pPr lvl="1"/>
                <a:endParaRPr lang="en-US" altLang="zh-CN" dirty="0"/>
              </a:p>
              <a:p>
                <a:pPr lvl="1"/>
                <a:endParaRPr lang="en-US" altLang="zh-CN" dirty="0"/>
              </a:p>
              <a:p>
                <a:pPr lvl="1"/>
                <a:r>
                  <a:rPr lang="zh-CN" altLang="en-US" sz="1200" dirty="0"/>
                  <a:t>当然，这个例子不是很好，因为社会经济地位一般是由后者算出来的，而无法已知</a:t>
                </a:r>
              </a:p>
            </p:txBody>
          </p:sp>
        </mc:Choice>
        <mc:Fallback xmlns="">
          <p:sp>
            <p:nvSpPr>
              <p:cNvPr id="3" name="文本占位符 2">
                <a:extLst>
                  <a:ext uri="{FF2B5EF4-FFF2-40B4-BE49-F238E27FC236}">
                    <a16:creationId xmlns:a16="http://schemas.microsoft.com/office/drawing/2014/main" id="{EB5AB809-ECD7-4773-8D95-EEE170643F6C}"/>
                  </a:ext>
                </a:extLst>
              </p:cNvPr>
              <p:cNvSpPr>
                <a:spLocks noGrp="1" noRot="1" noChangeAspect="1" noMove="1" noResize="1" noEditPoints="1" noAdjustHandles="1" noChangeArrowheads="1" noChangeShapeType="1" noTextEdit="1"/>
              </p:cNvSpPr>
              <p:nvPr>
                <p:ph type="body" idx="1"/>
              </p:nvPr>
            </p:nvSpPr>
            <p:spPr>
              <a:xfrm>
                <a:off x="975249" y="1575121"/>
                <a:ext cx="7549157" cy="2702700"/>
              </a:xfrm>
              <a:blipFill>
                <a:blip r:embed="rId2"/>
                <a:stretch>
                  <a:fillRect l="-1696" t="-2703" b="-1328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1D2A527-CB9A-4078-A5A1-3A218D6CF5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002065122"/>
      </p:ext>
    </p:extLst>
  </p:cSld>
  <p:clrMapOvr>
    <a:masterClrMapping/>
  </p:clrMapOvr>
</p:sld>
</file>

<file path=ppt/theme/theme1.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3745</TotalTime>
  <Words>4176</Words>
  <Application>Microsoft Office PowerPoint</Application>
  <PresentationFormat>全屏显示(16:9)</PresentationFormat>
  <Paragraphs>629</Paragraphs>
  <Slides>82</Slides>
  <Notes>35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82</vt:i4>
      </vt:variant>
    </vt:vector>
  </HeadingPairs>
  <TitlesOfParts>
    <vt:vector size="93" baseType="lpstr">
      <vt:lpstr>Open Sans</vt:lpstr>
      <vt:lpstr>宋体</vt:lpstr>
      <vt:lpstr>Titillium Web</vt:lpstr>
      <vt:lpstr>Quantico</vt:lpstr>
      <vt:lpstr>Calibri</vt:lpstr>
      <vt:lpstr>Montserrat</vt:lpstr>
      <vt:lpstr>Arial</vt:lpstr>
      <vt:lpstr>Titillium Web Light</vt:lpstr>
      <vt:lpstr>Cambria Math</vt:lpstr>
      <vt:lpstr>-apple-system</vt:lpstr>
      <vt:lpstr>Juno template</vt:lpstr>
      <vt:lpstr>PowerPoint 演示文稿</vt:lpstr>
      <vt:lpstr>Menu[a]</vt:lpstr>
      <vt:lpstr>1. 构成问题：回归</vt:lpstr>
      <vt:lpstr>PowerPoint 演示文稿</vt:lpstr>
      <vt:lpstr>PowerPoint 演示文稿</vt:lpstr>
      <vt:lpstr>回归中的构成问题</vt:lpstr>
      <vt:lpstr>多元线性回归的基本公式</vt:lpstr>
      <vt:lpstr>建模思想</vt:lpstr>
      <vt:lpstr>例如：OLS回归</vt:lpstr>
      <vt:lpstr>如果y未知呢？</vt:lpstr>
      <vt:lpstr>PowerPoint 演示文稿</vt:lpstr>
      <vt:lpstr>Our process is easy</vt:lpstr>
      <vt:lpstr>R2 (R-squared)</vt:lpstr>
      <vt:lpstr>R2 (R-squared)</vt:lpstr>
      <vt:lpstr>R2 (R-squared)</vt:lpstr>
      <vt:lpstr>2. （验证性）因子分析</vt:lpstr>
      <vt:lpstr>2.1 结构方程模型简介</vt:lpstr>
      <vt:lpstr>结构方程模型（Structure Equation Model, SEM）</vt:lpstr>
      <vt:lpstr>什么是潜变量理论？（抄自EN Wiki，机翻）</vt:lpstr>
      <vt:lpstr>如何做潜变量模型？</vt:lpstr>
      <vt:lpstr>单维心理概念（潜变量）</vt:lpstr>
      <vt:lpstr>高维心理概念（潜变量）</vt:lpstr>
      <vt:lpstr>高维心理概念（潜变量）  （不能被接受的错误示范）</vt:lpstr>
      <vt:lpstr>高维心理概念的初阶表达形式 （一些可以被接受的错误示范，但个人意见）</vt:lpstr>
      <vt:lpstr>复杂情景的心理概念（潜变量）</vt:lpstr>
      <vt:lpstr>其他的潜变量模型应用</vt:lpstr>
      <vt:lpstr>2.2 形成模型与反映模型</vt:lpstr>
      <vt:lpstr>形成模型与反映模型（与因果有关）</vt:lpstr>
      <vt:lpstr>PowerPoint 演示文稿</vt:lpstr>
      <vt:lpstr>形成模型与反映模型（与因果有关）</vt:lpstr>
      <vt:lpstr>反映模型</vt:lpstr>
      <vt:lpstr>形成模型</vt:lpstr>
      <vt:lpstr>误用？</vt:lpstr>
      <vt:lpstr>为什么箭头是反的？</vt:lpstr>
      <vt:lpstr>如何区别形成模型与反映模型？</vt:lpstr>
      <vt:lpstr>如何区别形成模型与反映模型？ （笔记，后面自己看）</vt:lpstr>
      <vt:lpstr>2.3 验证性因子分析/因素分析</vt:lpstr>
      <vt:lpstr>验证性因素分析（Confirmatory data analysis, CFA）</vt:lpstr>
      <vt:lpstr>验证性因素分析（Confirmatory data analysis, CFA）</vt:lpstr>
      <vt:lpstr>怎么做？</vt:lpstr>
      <vt:lpstr>一阶验证性因素分析（潜变量）</vt:lpstr>
      <vt:lpstr>SEM的分类</vt:lpstr>
      <vt:lpstr>高维心理概念（潜变量）</vt:lpstr>
      <vt:lpstr>高维心理概念（潜变量）  （不能被接受的错误示范）</vt:lpstr>
      <vt:lpstr>高维心理概念的初阶表达形式 （一些可以被接受的错误示范，但个人意见）</vt:lpstr>
      <vt:lpstr>复杂情景的心理概念（潜变量）</vt:lpstr>
      <vt:lpstr>一阶验证性因素分析</vt:lpstr>
      <vt:lpstr>PowerPoint 演示文稿</vt:lpstr>
      <vt:lpstr>PowerPoint 演示文稿</vt:lpstr>
      <vt:lpstr>PowerPoint 演示文稿</vt:lpstr>
      <vt:lpstr>PowerPoint 演示文稿</vt:lpstr>
      <vt:lpstr>常规检验</vt:lpstr>
      <vt:lpstr>因子提取方法（in SPSS and R）</vt:lpstr>
      <vt:lpstr>因子旋转方法</vt:lpstr>
      <vt:lpstr>因子旋转方法（in SPSS and R）</vt:lpstr>
      <vt:lpstr>因子 命名</vt:lpstr>
      <vt:lpstr>一些函数</vt:lpstr>
      <vt:lpstr>课后作业</vt:lpstr>
      <vt:lpstr>课后作业</vt:lpstr>
      <vt:lpstr>课后作业</vt:lpstr>
      <vt:lpstr>Thanks!</vt:lpstr>
      <vt:lpstr>PowerPoint 演示文稿</vt:lpstr>
      <vt:lpstr>PowerPoint 演示文稿</vt:lpstr>
      <vt:lpstr>Diagrams and infographics</vt:lpstr>
      <vt:lpstr>PowerPoint 演示文稿</vt:lpstr>
      <vt:lpstr>Want big impact? Use big image.</vt:lpstr>
      <vt:lpstr>And tables to compare data</vt:lpstr>
      <vt:lpstr>Maps</vt:lpstr>
      <vt:lpstr>89,526,124</vt:lpstr>
      <vt:lpstr>89,526,124$</vt:lpstr>
      <vt:lpstr>Let’s review some concepts</vt:lpstr>
      <vt:lpstr>PowerPoint 演示文稿</vt:lpstr>
      <vt:lpstr>Timeline</vt:lpstr>
      <vt:lpstr>Roadmap</vt:lpstr>
      <vt:lpstr>Gantt chart</vt:lpstr>
      <vt:lpstr>SWOT Analysis</vt:lpstr>
      <vt:lpstr>Business Model Canvas</vt:lpstr>
      <vt:lpstr>Funnel</vt:lpstr>
      <vt:lpstr>Team Presentation</vt:lpstr>
      <vt:lpstr>Competitor Matrix</vt:lpstr>
      <vt:lpstr>Weekly Planner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构成问题（其一） Construction</dc:title>
  <dc:creator>Xi CHEN</dc:creator>
  <cp:lastModifiedBy>CHEN Xi</cp:lastModifiedBy>
  <cp:revision>57</cp:revision>
  <dcterms:modified xsi:type="dcterms:W3CDTF">2023-03-11T16:31:50Z</dcterms:modified>
</cp:coreProperties>
</file>